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82" r:id="rId5"/>
  </p:sldMasterIdLst>
  <p:sldIdLst>
    <p:sldId id="271" r:id="rId6"/>
    <p:sldId id="283" r:id="rId7"/>
    <p:sldId id="286" r:id="rId8"/>
    <p:sldId id="288" r:id="rId9"/>
    <p:sldId id="289" r:id="rId10"/>
    <p:sldId id="293" r:id="rId11"/>
    <p:sldId id="294" r:id="rId12"/>
    <p:sldId id="290" r:id="rId13"/>
    <p:sldId id="295" r:id="rId14"/>
    <p:sldId id="296" r:id="rId15"/>
    <p:sldId id="291" r:id="rId16"/>
    <p:sldId id="297" r:id="rId17"/>
    <p:sldId id="287" r:id="rId18"/>
    <p:sldId id="29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C10778-D636-4011-B69A-636A7F0E327B}" v="65" dt="2024-04-10T20:51:18.9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713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982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75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outdoor, sky, tree, building&#10;&#10;Description automatically generated">
            <a:extLst>
              <a:ext uri="{FF2B5EF4-FFF2-40B4-BE49-F238E27FC236}">
                <a16:creationId xmlns:a16="http://schemas.microsoft.com/office/drawing/2014/main" id="{B0BF2DBC-BA62-1A42-8CAD-ACA2D53726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73AE26-22B0-174C-BD9C-B59EBC80D8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2162" y="1576024"/>
            <a:ext cx="9467679" cy="2201863"/>
          </a:xfrm>
        </p:spPr>
        <p:txBody>
          <a:bodyPr anchor="b">
            <a:noAutofit/>
          </a:bodyPr>
          <a:lstStyle>
            <a:lvl1pPr algn="ctr">
              <a:defRPr sz="3000"/>
            </a:lvl1pPr>
          </a:lstStyle>
          <a:p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ARIAL BLACK – ALL CAPS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714814-C66B-C242-8C20-BED1EC5E4D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162" y="3997754"/>
            <a:ext cx="9467679" cy="1041324"/>
          </a:xfrm>
        </p:spPr>
        <p:txBody>
          <a:bodyPr wrap="square">
            <a:noAutofit/>
          </a:bodyPr>
          <a:lstStyle>
            <a:lvl1pPr marL="0" indent="0" algn="ctr">
              <a:buNone/>
              <a:defRPr sz="1800" b="0" i="1">
                <a:latin typeface="Century Schoolbook" panose="02040604050505020304" pitchFamily="18" charset="0"/>
                <a:ea typeface="Palatino" pitchFamily="2" charset="77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087032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sky, tree, building&#10;&#10;Description automatically generated">
            <a:extLst>
              <a:ext uri="{FF2B5EF4-FFF2-40B4-BE49-F238E27FC236}">
                <a16:creationId xmlns:a16="http://schemas.microsoft.com/office/drawing/2014/main" id="{84E8EA3F-01D3-374C-868A-11FC183DD1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92CAD78-A446-8941-AC48-71AD718CEA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00659" y="2216237"/>
            <a:ext cx="7590684" cy="2425526"/>
          </a:xfrm>
          <a:solidFill>
            <a:schemeClr val="bg1">
              <a:alpha val="82000"/>
            </a:schemeClr>
          </a:solidFill>
          <a:ln w="38100" cap="sq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527160"/>
                      <a:gd name="connsiteY0" fmla="*/ 0 h 576997"/>
                      <a:gd name="connsiteX1" fmla="*/ 580352 w 5527160"/>
                      <a:gd name="connsiteY1" fmla="*/ 0 h 576997"/>
                      <a:gd name="connsiteX2" fmla="*/ 1326518 w 5527160"/>
                      <a:gd name="connsiteY2" fmla="*/ 0 h 576997"/>
                      <a:gd name="connsiteX3" fmla="*/ 1962142 w 5527160"/>
                      <a:gd name="connsiteY3" fmla="*/ 0 h 576997"/>
                      <a:gd name="connsiteX4" fmla="*/ 2542494 w 5527160"/>
                      <a:gd name="connsiteY4" fmla="*/ 0 h 576997"/>
                      <a:gd name="connsiteX5" fmla="*/ 3288660 w 5527160"/>
                      <a:gd name="connsiteY5" fmla="*/ 0 h 576997"/>
                      <a:gd name="connsiteX6" fmla="*/ 3979555 w 5527160"/>
                      <a:gd name="connsiteY6" fmla="*/ 0 h 576997"/>
                      <a:gd name="connsiteX7" fmla="*/ 4670450 w 5527160"/>
                      <a:gd name="connsiteY7" fmla="*/ 0 h 576997"/>
                      <a:gd name="connsiteX8" fmla="*/ 5527160 w 5527160"/>
                      <a:gd name="connsiteY8" fmla="*/ 0 h 576997"/>
                      <a:gd name="connsiteX9" fmla="*/ 5527160 w 5527160"/>
                      <a:gd name="connsiteY9" fmla="*/ 576997 h 576997"/>
                      <a:gd name="connsiteX10" fmla="*/ 4946808 w 5527160"/>
                      <a:gd name="connsiteY10" fmla="*/ 576997 h 576997"/>
                      <a:gd name="connsiteX11" fmla="*/ 4421728 w 5527160"/>
                      <a:gd name="connsiteY11" fmla="*/ 576997 h 576997"/>
                      <a:gd name="connsiteX12" fmla="*/ 3675561 w 5527160"/>
                      <a:gd name="connsiteY12" fmla="*/ 576997 h 576997"/>
                      <a:gd name="connsiteX13" fmla="*/ 3095210 w 5527160"/>
                      <a:gd name="connsiteY13" fmla="*/ 576997 h 576997"/>
                      <a:gd name="connsiteX14" fmla="*/ 2349043 w 5527160"/>
                      <a:gd name="connsiteY14" fmla="*/ 576997 h 576997"/>
                      <a:gd name="connsiteX15" fmla="*/ 1547605 w 5527160"/>
                      <a:gd name="connsiteY15" fmla="*/ 576997 h 576997"/>
                      <a:gd name="connsiteX16" fmla="*/ 911981 w 5527160"/>
                      <a:gd name="connsiteY16" fmla="*/ 576997 h 576997"/>
                      <a:gd name="connsiteX17" fmla="*/ 0 w 5527160"/>
                      <a:gd name="connsiteY17" fmla="*/ 576997 h 576997"/>
                      <a:gd name="connsiteX18" fmla="*/ 0 w 5527160"/>
                      <a:gd name="connsiteY18" fmla="*/ 0 h 57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5527160" h="576997" fill="none" extrusionOk="0">
                        <a:moveTo>
                          <a:pt x="0" y="0"/>
                        </a:moveTo>
                        <a:cubicBezTo>
                          <a:pt x="216891" y="-1593"/>
                          <a:pt x="291636" y="-12022"/>
                          <a:pt x="580352" y="0"/>
                        </a:cubicBezTo>
                        <a:cubicBezTo>
                          <a:pt x="869068" y="12022"/>
                          <a:pt x="1026712" y="34531"/>
                          <a:pt x="1326518" y="0"/>
                        </a:cubicBezTo>
                        <a:cubicBezTo>
                          <a:pt x="1626324" y="-34531"/>
                          <a:pt x="1666450" y="-124"/>
                          <a:pt x="1962142" y="0"/>
                        </a:cubicBezTo>
                        <a:cubicBezTo>
                          <a:pt x="2257834" y="124"/>
                          <a:pt x="2304483" y="-25329"/>
                          <a:pt x="2542494" y="0"/>
                        </a:cubicBezTo>
                        <a:cubicBezTo>
                          <a:pt x="2780505" y="25329"/>
                          <a:pt x="3097581" y="16332"/>
                          <a:pt x="3288660" y="0"/>
                        </a:cubicBezTo>
                        <a:cubicBezTo>
                          <a:pt x="3479739" y="-16332"/>
                          <a:pt x="3777952" y="22882"/>
                          <a:pt x="3979555" y="0"/>
                        </a:cubicBezTo>
                        <a:cubicBezTo>
                          <a:pt x="4181159" y="-22882"/>
                          <a:pt x="4407255" y="17759"/>
                          <a:pt x="4670450" y="0"/>
                        </a:cubicBezTo>
                        <a:cubicBezTo>
                          <a:pt x="4933646" y="-17759"/>
                          <a:pt x="5128227" y="25704"/>
                          <a:pt x="5527160" y="0"/>
                        </a:cubicBezTo>
                        <a:cubicBezTo>
                          <a:pt x="5527544" y="124316"/>
                          <a:pt x="5526428" y="429298"/>
                          <a:pt x="5527160" y="576997"/>
                        </a:cubicBezTo>
                        <a:cubicBezTo>
                          <a:pt x="5386345" y="569727"/>
                          <a:pt x="5165383" y="553502"/>
                          <a:pt x="4946808" y="576997"/>
                        </a:cubicBezTo>
                        <a:cubicBezTo>
                          <a:pt x="4728233" y="600492"/>
                          <a:pt x="4555656" y="589318"/>
                          <a:pt x="4421728" y="576997"/>
                        </a:cubicBezTo>
                        <a:cubicBezTo>
                          <a:pt x="4287800" y="564676"/>
                          <a:pt x="3902005" y="542272"/>
                          <a:pt x="3675561" y="576997"/>
                        </a:cubicBezTo>
                        <a:cubicBezTo>
                          <a:pt x="3449117" y="611722"/>
                          <a:pt x="3271572" y="571546"/>
                          <a:pt x="3095210" y="576997"/>
                        </a:cubicBezTo>
                        <a:cubicBezTo>
                          <a:pt x="2918848" y="582448"/>
                          <a:pt x="2557636" y="570048"/>
                          <a:pt x="2349043" y="576997"/>
                        </a:cubicBezTo>
                        <a:cubicBezTo>
                          <a:pt x="2140450" y="583946"/>
                          <a:pt x="1737032" y="600504"/>
                          <a:pt x="1547605" y="576997"/>
                        </a:cubicBezTo>
                        <a:cubicBezTo>
                          <a:pt x="1358178" y="553490"/>
                          <a:pt x="1220463" y="566646"/>
                          <a:pt x="911981" y="576997"/>
                        </a:cubicBezTo>
                        <a:cubicBezTo>
                          <a:pt x="603499" y="587348"/>
                          <a:pt x="409140" y="564994"/>
                          <a:pt x="0" y="576997"/>
                        </a:cubicBezTo>
                        <a:cubicBezTo>
                          <a:pt x="27917" y="347050"/>
                          <a:pt x="16990" y="122318"/>
                          <a:pt x="0" y="0"/>
                        </a:cubicBezTo>
                        <a:close/>
                      </a:path>
                      <a:path w="5527160" h="576997" stroke="0" extrusionOk="0">
                        <a:moveTo>
                          <a:pt x="0" y="0"/>
                        </a:moveTo>
                        <a:cubicBezTo>
                          <a:pt x="204840" y="-3066"/>
                          <a:pt x="486304" y="21867"/>
                          <a:pt x="635623" y="0"/>
                        </a:cubicBezTo>
                        <a:cubicBezTo>
                          <a:pt x="784942" y="-21867"/>
                          <a:pt x="1005136" y="-22000"/>
                          <a:pt x="1160704" y="0"/>
                        </a:cubicBezTo>
                        <a:cubicBezTo>
                          <a:pt x="1316272" y="22000"/>
                          <a:pt x="1684165" y="28981"/>
                          <a:pt x="1962142" y="0"/>
                        </a:cubicBezTo>
                        <a:cubicBezTo>
                          <a:pt x="2240119" y="-28981"/>
                          <a:pt x="2464443" y="-20435"/>
                          <a:pt x="2597765" y="0"/>
                        </a:cubicBezTo>
                        <a:cubicBezTo>
                          <a:pt x="2731087" y="20435"/>
                          <a:pt x="2967098" y="14506"/>
                          <a:pt x="3233389" y="0"/>
                        </a:cubicBezTo>
                        <a:cubicBezTo>
                          <a:pt x="3499680" y="-14506"/>
                          <a:pt x="3720048" y="22393"/>
                          <a:pt x="4034827" y="0"/>
                        </a:cubicBezTo>
                        <a:cubicBezTo>
                          <a:pt x="4349606" y="-22393"/>
                          <a:pt x="4496426" y="4350"/>
                          <a:pt x="4615179" y="0"/>
                        </a:cubicBezTo>
                        <a:cubicBezTo>
                          <a:pt x="4733932" y="-4350"/>
                          <a:pt x="5273026" y="23807"/>
                          <a:pt x="5527160" y="0"/>
                        </a:cubicBezTo>
                        <a:cubicBezTo>
                          <a:pt x="5554816" y="273285"/>
                          <a:pt x="5535777" y="458461"/>
                          <a:pt x="5527160" y="576997"/>
                        </a:cubicBezTo>
                        <a:cubicBezTo>
                          <a:pt x="5258393" y="585988"/>
                          <a:pt x="5097673" y="586954"/>
                          <a:pt x="4946808" y="576997"/>
                        </a:cubicBezTo>
                        <a:cubicBezTo>
                          <a:pt x="4795943" y="567040"/>
                          <a:pt x="4486177" y="566192"/>
                          <a:pt x="4255913" y="576997"/>
                        </a:cubicBezTo>
                        <a:cubicBezTo>
                          <a:pt x="4025649" y="587802"/>
                          <a:pt x="3770880" y="583804"/>
                          <a:pt x="3620290" y="576997"/>
                        </a:cubicBezTo>
                        <a:cubicBezTo>
                          <a:pt x="3469700" y="570190"/>
                          <a:pt x="3098370" y="595496"/>
                          <a:pt x="2818852" y="576997"/>
                        </a:cubicBezTo>
                        <a:cubicBezTo>
                          <a:pt x="2539334" y="558498"/>
                          <a:pt x="2355666" y="593921"/>
                          <a:pt x="2017413" y="576997"/>
                        </a:cubicBezTo>
                        <a:cubicBezTo>
                          <a:pt x="1679160" y="560073"/>
                          <a:pt x="1562152" y="586247"/>
                          <a:pt x="1437062" y="576997"/>
                        </a:cubicBezTo>
                        <a:cubicBezTo>
                          <a:pt x="1311972" y="567747"/>
                          <a:pt x="1033767" y="546391"/>
                          <a:pt x="746167" y="576997"/>
                        </a:cubicBezTo>
                        <a:cubicBezTo>
                          <a:pt x="458567" y="607603"/>
                          <a:pt x="286741" y="570428"/>
                          <a:pt x="0" y="576997"/>
                        </a:cubicBezTo>
                        <a:cubicBezTo>
                          <a:pt x="8396" y="389686"/>
                          <a:pt x="-27551" y="21798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algn="ctr">
              <a:buNone/>
              <a:defRPr sz="1800" spc="450"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HEADLINE OR SUBJECT</a:t>
            </a:r>
          </a:p>
          <a:p>
            <a:r>
              <a:rPr lang="en-US" dirty="0"/>
              <a:t>ALL CAPS</a:t>
            </a:r>
          </a:p>
        </p:txBody>
      </p:sp>
    </p:spTree>
    <p:extLst>
      <p:ext uri="{BB962C8B-B14F-4D97-AF65-F5344CB8AC3E}">
        <p14:creationId xmlns:p14="http://schemas.microsoft.com/office/powerpoint/2010/main" val="15413897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Righ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11F2C-2D12-C247-A121-AAFEB4760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159" y="596349"/>
            <a:ext cx="6297085" cy="1300586"/>
          </a:xfrm>
          <a:solidFill>
            <a:schemeClr val="bg1">
              <a:alpha val="36000"/>
            </a:schemeClr>
          </a:solidFill>
          <a:ln w="38100">
            <a:solidFill>
              <a:schemeClr val="accent1"/>
            </a:solidFill>
          </a:ln>
        </p:spPr>
        <p:txBody>
          <a:bodyPr wrap="none" lIns="274320" tIns="182880" rIns="274320" bIns="91440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HEADLINE – ARIAL BLACK</a:t>
            </a:r>
            <a:br>
              <a:rPr lang="en-US" dirty="0"/>
            </a:br>
            <a:r>
              <a:rPr lang="en-US" dirty="0"/>
              <a:t> 24-18 PT, 1 or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337AE-F140-5542-9056-F89DEB621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379" y="2266124"/>
            <a:ext cx="5734755" cy="3438939"/>
          </a:xfrm>
        </p:spPr>
        <p:txBody>
          <a:bodyPr l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84E5678-EEBF-2943-AC85-646701F551E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84442" y="1"/>
            <a:ext cx="4907559" cy="6062870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Add Photo Here</a:t>
            </a:r>
          </a:p>
        </p:txBody>
      </p:sp>
    </p:spTree>
    <p:extLst>
      <p:ext uri="{BB962C8B-B14F-4D97-AF65-F5344CB8AC3E}">
        <p14:creationId xmlns:p14="http://schemas.microsoft.com/office/powerpoint/2010/main" val="34616325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B0497A-66BF-624E-8AB6-0BB03BC6E797}"/>
              </a:ext>
            </a:extLst>
          </p:cNvPr>
          <p:cNvSpPr/>
          <p:nvPr userDrawn="1"/>
        </p:nvSpPr>
        <p:spPr>
          <a:xfrm>
            <a:off x="7076661" y="4287753"/>
            <a:ext cx="5115339" cy="176309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337AE-F140-5542-9056-F89DEB621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379" y="2178758"/>
            <a:ext cx="5452532" cy="3455925"/>
          </a:xfrm>
        </p:spPr>
        <p:txBody>
          <a:bodyPr l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B5B99D5-4B65-E94A-BD73-F9E966B01F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076661" y="2"/>
            <a:ext cx="5115339" cy="4287751"/>
          </a:xfrm>
          <a:solidFill>
            <a:schemeClr val="bg2"/>
          </a:solid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0B52A7F-9035-FF4C-BF6E-94AF2C0D6B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43972" y="4584357"/>
            <a:ext cx="4780721" cy="1050324"/>
          </a:xfrm>
        </p:spPr>
        <p:txBody>
          <a:bodyPr>
            <a:noAutofit/>
          </a:bodyPr>
          <a:lstStyle>
            <a:lvl1pPr algn="ctr">
              <a:buNone/>
              <a:defRPr sz="1350" i="1">
                <a:latin typeface="Century Schoolbook" panose="02040604050505020304" pitchFamily="18" charset="0"/>
              </a:defRPr>
            </a:lvl1pPr>
            <a:lvl2pPr algn="ctr">
              <a:buNone/>
              <a:defRPr sz="1500" i="1">
                <a:latin typeface="Century Schoolbook" panose="02040604050505020304" pitchFamily="18" charset="0"/>
              </a:defRPr>
            </a:lvl2pPr>
            <a:lvl3pPr algn="ctr">
              <a:buNone/>
              <a:defRPr sz="1350" i="1">
                <a:latin typeface="Century Schoolbook" panose="02040604050505020304" pitchFamily="18" charset="0"/>
              </a:defRPr>
            </a:lvl3pPr>
            <a:lvl4pPr algn="ctr">
              <a:buNone/>
              <a:defRPr sz="1200" i="1">
                <a:latin typeface="Century Schoolbook" panose="02040604050505020304" pitchFamily="18" charset="0"/>
              </a:defRPr>
            </a:lvl4pPr>
            <a:lvl5pPr algn="ctr">
              <a:buNone/>
              <a:defRPr sz="1200" i="1">
                <a:latin typeface="Century Schoolbook" panose="02040604050505020304" pitchFamily="18" charset="0"/>
              </a:defRPr>
            </a:lvl5pPr>
          </a:lstStyle>
          <a:p>
            <a:pPr lvl="0"/>
            <a:r>
              <a:rPr lang="en-US" dirty="0"/>
              <a:t>Copy, photo description or </a:t>
            </a:r>
            <a:br>
              <a:rPr lang="en-US" dirty="0"/>
            </a:br>
            <a:r>
              <a:rPr lang="en-US" dirty="0"/>
              <a:t>additional text goes here.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27C477B-5F42-1F4C-88A2-38DB1D3FB2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159" y="596349"/>
            <a:ext cx="6026399" cy="1300586"/>
          </a:xfrm>
          <a:solidFill>
            <a:schemeClr val="bg1">
              <a:alpha val="36000"/>
            </a:schemeClr>
          </a:solidFill>
          <a:ln w="38100">
            <a:solidFill>
              <a:schemeClr val="accent1"/>
            </a:solidFill>
          </a:ln>
        </p:spPr>
        <p:txBody>
          <a:bodyPr wrap="none" lIns="274320" tIns="182880" rIns="274320" bIns="91440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HEADLINE – ARIAL BLACK</a:t>
            </a:r>
            <a:br>
              <a:rPr lang="en-US" dirty="0"/>
            </a:br>
            <a:r>
              <a:rPr lang="en-US" dirty="0"/>
              <a:t> 24-18 PT, 1 or 2 LINES</a:t>
            </a:r>
          </a:p>
        </p:txBody>
      </p:sp>
    </p:spTree>
    <p:extLst>
      <p:ext uri="{BB962C8B-B14F-4D97-AF65-F5344CB8AC3E}">
        <p14:creationId xmlns:p14="http://schemas.microsoft.com/office/powerpoint/2010/main" val="1844905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BB17B6-49DA-154F-922D-E9BBADEF3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1" y="2038868"/>
            <a:ext cx="10295467" cy="3620529"/>
          </a:xfrm>
        </p:spPr>
        <p:txBody>
          <a:bodyPr l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089E52E-ED70-E54C-8DCA-7248E661CD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158" y="596349"/>
            <a:ext cx="11106551" cy="1300586"/>
          </a:xfrm>
          <a:solidFill>
            <a:schemeClr val="bg1">
              <a:alpha val="36000"/>
            </a:schemeClr>
          </a:solidFill>
          <a:ln w="38100">
            <a:solidFill>
              <a:schemeClr val="accent1"/>
            </a:solidFill>
          </a:ln>
        </p:spPr>
        <p:txBody>
          <a:bodyPr wrap="none" lIns="274320" tIns="182880" rIns="274320" bIns="91440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HEADLINE – ARIAL BLACK</a:t>
            </a:r>
            <a:br>
              <a:rPr lang="en-US" dirty="0"/>
            </a:br>
            <a:r>
              <a:rPr lang="en-US" dirty="0"/>
              <a:t> 24-18 PT, 1 or 2 LINES</a:t>
            </a:r>
          </a:p>
        </p:txBody>
      </p:sp>
    </p:spTree>
    <p:extLst>
      <p:ext uri="{BB962C8B-B14F-4D97-AF65-F5344CB8AC3E}">
        <p14:creationId xmlns:p14="http://schemas.microsoft.com/office/powerpoint/2010/main" val="40363652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337AE-F140-5542-9056-F89DEB621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0845" y="2038866"/>
            <a:ext cx="4952879" cy="3731740"/>
          </a:xfrm>
        </p:spPr>
        <p:txBody>
          <a:bodyPr l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14CED94-0252-0A49-886C-9B9683F25B1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16751" y="2043523"/>
            <a:ext cx="4952879" cy="3731740"/>
          </a:xfrm>
        </p:spPr>
        <p:txBody>
          <a:bodyPr l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9B5C6E3-5287-4745-AAF8-620E3C849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158" y="596349"/>
            <a:ext cx="11106551" cy="1300586"/>
          </a:xfrm>
          <a:solidFill>
            <a:schemeClr val="bg1">
              <a:alpha val="36000"/>
            </a:schemeClr>
          </a:solidFill>
          <a:ln w="38100">
            <a:solidFill>
              <a:schemeClr val="accent1"/>
            </a:solidFill>
          </a:ln>
        </p:spPr>
        <p:txBody>
          <a:bodyPr wrap="none" lIns="274320" tIns="182880" rIns="274320" bIns="91440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HEADLINE – ARIAL BLACK – 24-18 PT</a:t>
            </a:r>
            <a:br>
              <a:rPr lang="en-US" dirty="0"/>
            </a:br>
            <a:r>
              <a:rPr lang="en-US" dirty="0"/>
              <a:t>1 or 2 LINES</a:t>
            </a:r>
          </a:p>
        </p:txBody>
      </p:sp>
    </p:spTree>
    <p:extLst>
      <p:ext uri="{BB962C8B-B14F-4D97-AF65-F5344CB8AC3E}">
        <p14:creationId xmlns:p14="http://schemas.microsoft.com/office/powerpoint/2010/main" val="36436267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2 Sections +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7FD774-94F9-3B41-BB91-BEE1ACFF72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5445" y="2170548"/>
            <a:ext cx="5020963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68E34D-6966-D644-B2E6-D8BB46EABA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5445" y="3024278"/>
            <a:ext cx="5020963" cy="27205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E03B69-5E2D-3B47-BB01-AFBE3BD6B2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1" y="2170548"/>
            <a:ext cx="522372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F5DDA1-02B1-3341-9D80-8DF498B6B8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1" y="3024279"/>
            <a:ext cx="5223721" cy="27205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1667261-CE17-454D-BF69-CD38BD4945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158" y="596349"/>
            <a:ext cx="11106551" cy="1300586"/>
          </a:xfrm>
          <a:solidFill>
            <a:schemeClr val="bg1">
              <a:alpha val="36000"/>
            </a:schemeClr>
          </a:solidFill>
          <a:ln w="38100">
            <a:solidFill>
              <a:schemeClr val="accent1"/>
            </a:solidFill>
          </a:ln>
        </p:spPr>
        <p:txBody>
          <a:bodyPr wrap="none" lIns="274320" tIns="182880" rIns="274320" bIns="91440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HEADLINE – ARIAL BLACK – 24-18 PT</a:t>
            </a:r>
            <a:br>
              <a:rPr lang="en-US" dirty="0"/>
            </a:br>
            <a:r>
              <a:rPr lang="en-US" dirty="0"/>
              <a:t>1 or 2 LINES</a:t>
            </a:r>
          </a:p>
        </p:txBody>
      </p:sp>
    </p:spTree>
    <p:extLst>
      <p:ext uri="{BB962C8B-B14F-4D97-AF65-F5344CB8AC3E}">
        <p14:creationId xmlns:p14="http://schemas.microsoft.com/office/powerpoint/2010/main" val="3463639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hoto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A6134-BBCE-5244-B23B-10C563756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7395" y="797171"/>
            <a:ext cx="6150175" cy="4671079"/>
          </a:xfrm>
          <a:ln w="38100">
            <a:solidFill>
              <a:schemeClr val="accent1"/>
            </a:solidFill>
          </a:ln>
        </p:spPr>
        <p:txBody>
          <a:bodyPr lIns="274320" tIns="274320" rIns="274320" bIns="274320">
            <a:normAutofit/>
          </a:bodyPr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6728E0A9-E463-AD4D-B78B-F6E7C5E0A5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1"/>
            <a:ext cx="4907559" cy="6062870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Add Photo Here</a:t>
            </a:r>
          </a:p>
        </p:txBody>
      </p:sp>
    </p:spTree>
    <p:extLst>
      <p:ext uri="{BB962C8B-B14F-4D97-AF65-F5344CB8AC3E}">
        <p14:creationId xmlns:p14="http://schemas.microsoft.com/office/powerpoint/2010/main" val="1578403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8242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47638937-EBD2-1047-B14E-C0409FE092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2539" y="4050550"/>
            <a:ext cx="3131723" cy="178237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350" b="0"/>
            </a:lvl1pPr>
            <a:lvl2pPr>
              <a:buNone/>
              <a:defRPr sz="1350"/>
            </a:lvl2pPr>
            <a:lvl3pPr>
              <a:buNone/>
              <a:defRPr sz="1200"/>
            </a:lvl3pPr>
            <a:lvl4pPr>
              <a:buNone/>
              <a:defRPr sz="1050"/>
            </a:lvl4pPr>
            <a:lvl5pPr>
              <a:buNone/>
              <a:defRPr sz="1050"/>
            </a:lvl5pPr>
          </a:lstStyle>
          <a:p>
            <a:pPr lvl="0"/>
            <a:r>
              <a:rPr lang="en-US" dirty="0"/>
              <a:t>Body copy or descriptive text goes here. </a:t>
            </a:r>
          </a:p>
          <a:p>
            <a:pPr lvl="0"/>
            <a:r>
              <a:rPr lang="en-US" dirty="0"/>
              <a:t>Arial 12-18 point font.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49EBF9E6-5FE2-914E-B247-11621405AB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0140" y="4050550"/>
            <a:ext cx="3131723" cy="178237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350" b="0"/>
            </a:lvl1pPr>
            <a:lvl2pPr>
              <a:buNone/>
              <a:defRPr sz="1350"/>
            </a:lvl2pPr>
            <a:lvl3pPr>
              <a:buNone/>
              <a:defRPr sz="1200"/>
            </a:lvl3pPr>
            <a:lvl4pPr>
              <a:buNone/>
              <a:defRPr sz="1050"/>
            </a:lvl4pPr>
            <a:lvl5pPr>
              <a:buNone/>
              <a:defRPr sz="1050"/>
            </a:lvl5pPr>
          </a:lstStyle>
          <a:p>
            <a:pPr lvl="0"/>
            <a:r>
              <a:rPr lang="en-US" dirty="0"/>
              <a:t>Body copy or descriptive text goes here. </a:t>
            </a:r>
          </a:p>
          <a:p>
            <a:pPr lvl="0"/>
            <a:r>
              <a:rPr lang="en-US" dirty="0"/>
              <a:t>Arial 12-18 point font.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6483D2-B8E5-5C4B-9A56-A25E85D7770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3126" y="2007707"/>
            <a:ext cx="3130551" cy="2042973"/>
          </a:xfrm>
          <a:solidFill>
            <a:schemeClr val="bg2"/>
          </a:solid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7D8052CF-A938-044E-9577-5E3555FC5EE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530726" y="2007707"/>
            <a:ext cx="3130551" cy="2042973"/>
          </a:xfrm>
          <a:solidFill>
            <a:schemeClr val="bg2"/>
          </a:solid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5FD5856C-5441-F140-9678-54DD4C473BE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87740" y="4050550"/>
            <a:ext cx="3131723" cy="178237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350" b="0"/>
            </a:lvl1pPr>
            <a:lvl2pPr>
              <a:buNone/>
              <a:defRPr sz="1350"/>
            </a:lvl2pPr>
            <a:lvl3pPr>
              <a:buNone/>
              <a:defRPr sz="1200"/>
            </a:lvl3pPr>
            <a:lvl4pPr>
              <a:buNone/>
              <a:defRPr sz="1050"/>
            </a:lvl4pPr>
            <a:lvl5pPr>
              <a:buNone/>
              <a:defRPr sz="1050"/>
            </a:lvl5pPr>
          </a:lstStyle>
          <a:p>
            <a:pPr lvl="0"/>
            <a:r>
              <a:rPr lang="en-US" dirty="0"/>
              <a:t>Body copy or descriptive text goes here. </a:t>
            </a:r>
          </a:p>
          <a:p>
            <a:pPr lvl="0"/>
            <a:r>
              <a:rPr lang="en-US" dirty="0"/>
              <a:t>Arial 12-18 point font.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A8EC7ABC-5C1C-0D47-A9AC-A118DA67CB0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88326" y="2007707"/>
            <a:ext cx="3130551" cy="2042973"/>
          </a:xfrm>
          <a:solidFill>
            <a:schemeClr val="bg2"/>
          </a:solid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0752E4-D6F3-524D-86EF-6C86CB1729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158" y="469983"/>
            <a:ext cx="11106551" cy="1300586"/>
          </a:xfrm>
          <a:solidFill>
            <a:schemeClr val="bg1">
              <a:alpha val="36000"/>
            </a:schemeClr>
          </a:solidFill>
          <a:ln w="38100">
            <a:solidFill>
              <a:schemeClr val="accent1"/>
            </a:solidFill>
          </a:ln>
        </p:spPr>
        <p:txBody>
          <a:bodyPr wrap="none" lIns="274320" tIns="182880" rIns="274320" bIns="91440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HEADLINE – ARIAL BLACK</a:t>
            </a:r>
            <a:br>
              <a:rPr lang="en-US" dirty="0"/>
            </a:br>
            <a:r>
              <a:rPr lang="en-US" dirty="0"/>
              <a:t> 24-18 PT, 1 or 2 LINES</a:t>
            </a:r>
          </a:p>
        </p:txBody>
      </p:sp>
    </p:spTree>
    <p:extLst>
      <p:ext uri="{BB962C8B-B14F-4D97-AF65-F5344CB8AC3E}">
        <p14:creationId xmlns:p14="http://schemas.microsoft.com/office/powerpoint/2010/main" val="10040921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515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>
            <a:normAutofit/>
          </a:bodyPr>
          <a:lstStyle>
            <a:lvl1pPr algn="ctr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63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0581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957900"/>
            <a:ext cx="10515600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383762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00570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5181600" cy="3914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0" cy="3914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9677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255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6"/>
            <a:ext cx="5183188" cy="3255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4057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7525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44888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2424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049463"/>
            <a:ext cx="6172200" cy="38115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6008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5480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2424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2049463"/>
            <a:ext cx="6172200" cy="381158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0899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7EBDA-C135-8A45-ACAC-DFA08BA68AF2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3D33D-21EA-0E4A-974B-A5C4F5C4E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829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201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7EBDA-C135-8A45-ACAC-DFA08BA68AF2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3D33D-21EA-0E4A-974B-A5C4F5C4E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072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513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968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687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image" Target="../media/image4.jpg"/><Relationship Id="rId5" Type="http://schemas.openxmlformats.org/officeDocument/2006/relationships/slideLayout" Target="../slideLayouts/slideLayout2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F0FE8C-AE76-ED04-5964-640DA9D54886}"/>
              </a:ext>
            </a:extLst>
          </p:cNvPr>
          <p:cNvSpPr/>
          <p:nvPr userDrawn="1"/>
        </p:nvSpPr>
        <p:spPr>
          <a:xfrm>
            <a:off x="0" y="6062870"/>
            <a:ext cx="12192000" cy="795130"/>
          </a:xfrm>
          <a:prstGeom prst="rect">
            <a:avLst/>
          </a:prstGeom>
          <a:solidFill>
            <a:srgbClr val="F1B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74C673-141B-FF35-A0A5-B92E7B52DB7A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5922" y="6282471"/>
            <a:ext cx="2936975" cy="39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491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yellow surface&#10;&#10;Description automatically generated with low confidence">
            <a:extLst>
              <a:ext uri="{FF2B5EF4-FFF2-40B4-BE49-F238E27FC236}">
                <a16:creationId xmlns:a16="http://schemas.microsoft.com/office/drawing/2014/main" id="{28EDB751-84F7-FD4F-9C4D-AB98CFED18ED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12191997" cy="60639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5B1334B-02EE-D24B-AF7F-CF10B7EE8597}"/>
              </a:ext>
            </a:extLst>
          </p:cNvPr>
          <p:cNvSpPr/>
          <p:nvPr userDrawn="1"/>
        </p:nvSpPr>
        <p:spPr>
          <a:xfrm>
            <a:off x="-3" y="6063916"/>
            <a:ext cx="12192000" cy="7940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3935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1E3CA8-1BA6-6C47-9675-696FC10DF6DC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153400" y="6185215"/>
            <a:ext cx="3607541" cy="53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00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all" baseline="0">
          <a:solidFill>
            <a:schemeClr val="tx1"/>
          </a:solidFill>
          <a:latin typeface="Arial Black" panose="020B0604020202020204" pitchFamily="34" charset="0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E0EB81F-10CC-6347-B6C4-89B3155F41D8}"/>
              </a:ext>
            </a:extLst>
          </p:cNvPr>
          <p:cNvSpPr/>
          <p:nvPr/>
        </p:nvSpPr>
        <p:spPr>
          <a:xfrm>
            <a:off x="1524000" y="1950509"/>
            <a:ext cx="9144000" cy="304920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Google Shape;57;p1">
            <a:extLst>
              <a:ext uri="{FF2B5EF4-FFF2-40B4-BE49-F238E27FC236}">
                <a16:creationId xmlns:a16="http://schemas.microsoft.com/office/drawing/2014/main" id="{913FF2B8-9216-B7FA-9C9D-36E6E91707D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28362" y="2113892"/>
            <a:ext cx="8801514" cy="1524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b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000"/>
            </a:pPr>
            <a:r>
              <a:rPr lang="en-US" sz="3600" b="1" dirty="0">
                <a:latin typeface="Arial Bold" panose="020B0704020202020204" pitchFamily="34" charset="0"/>
                <a:cs typeface="Arial Bold" panose="020B0704020202020204" pitchFamily="34" charset="0"/>
              </a:rPr>
              <a:t>Comparative Investigation of Factors Contributing to </a:t>
            </a:r>
            <a:r>
              <a:rPr lang="en-US" sz="3600" b="1" dirty="0">
                <a:solidFill>
                  <a:srgbClr val="FF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Suicidal Deaths </a:t>
            </a:r>
            <a:r>
              <a:rPr lang="en-US" sz="3600" b="1" dirty="0">
                <a:latin typeface="Arial Bold" panose="020B0704020202020204" pitchFamily="34" charset="0"/>
                <a:cs typeface="Arial Bold" panose="020B0704020202020204" pitchFamily="34" charset="0"/>
              </a:rPr>
              <a:t>in the USA and Other Nations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B1A886-E3B6-AD40-A3DE-F0922A7195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23154" y="3801875"/>
            <a:ext cx="7100888" cy="401154"/>
          </a:xfrm>
        </p:spPr>
        <p:txBody>
          <a:bodyPr/>
          <a:lstStyle/>
          <a:p>
            <a:pPr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b="1" i="0" dirty="0"/>
              <a:t>Team#1 </a:t>
            </a:r>
            <a:r>
              <a:rPr lang="en-US" b="1" i="0" dirty="0">
                <a:solidFill>
                  <a:srgbClr val="FF0000"/>
                </a:solidFill>
              </a:rPr>
              <a:t>Ajay Kumar</a:t>
            </a:r>
            <a:r>
              <a:rPr lang="en-US" b="1" i="0" dirty="0"/>
              <a:t>,</a:t>
            </a:r>
            <a:r>
              <a:rPr lang="en-US" b="1" i="0" dirty="0">
                <a:solidFill>
                  <a:srgbClr val="FF0000"/>
                </a:solidFill>
              </a:rPr>
              <a:t> </a:t>
            </a:r>
            <a:r>
              <a:rPr lang="en-US" b="1" i="0" dirty="0"/>
              <a:t>Khawar Shehzad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D8EA6D-362B-3C4B-A6DB-DE0248806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808" y="4301484"/>
            <a:ext cx="2977580" cy="40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45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21F61-43AC-3A4E-3A61-E3C72D924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973" y="8673"/>
            <a:ext cx="10275498" cy="670043"/>
          </a:xfrm>
        </p:spPr>
        <p:txBody>
          <a:bodyPr/>
          <a:lstStyle/>
          <a:p>
            <a:pPr algn="ctr"/>
            <a:r>
              <a:rPr lang="en-US" dirty="0"/>
              <a:t>Models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A8B93F-3BC0-561B-10E3-03FCDE716005}"/>
              </a:ext>
            </a:extLst>
          </p:cNvPr>
          <p:cNvSpPr txBox="1"/>
          <p:nvPr/>
        </p:nvSpPr>
        <p:spPr>
          <a:xfrm>
            <a:off x="117139" y="6283285"/>
            <a:ext cx="4788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Team#1 Ajay Kumar and Khawar Shehzad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E408C3C-1EE3-FF1B-E0F0-4A53DAD4195B}"/>
              </a:ext>
            </a:extLst>
          </p:cNvPr>
          <p:cNvGrpSpPr/>
          <p:nvPr/>
        </p:nvGrpSpPr>
        <p:grpSpPr>
          <a:xfrm>
            <a:off x="499973" y="852976"/>
            <a:ext cx="11132653" cy="5430309"/>
            <a:chOff x="453473" y="970967"/>
            <a:chExt cx="11132653" cy="543030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D04CEAF-DFBC-8D21-6108-412DC9F05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453473" y="1340299"/>
              <a:ext cx="4376862" cy="506097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8A912DD-94A4-6DBE-70D5-214F541B9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7191960" y="1362832"/>
              <a:ext cx="4394166" cy="497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94D018-A239-2DF6-7C09-D495DEE78C95}"/>
                </a:ext>
              </a:extLst>
            </p:cNvPr>
            <p:cNvSpPr txBox="1"/>
            <p:nvPr/>
          </p:nvSpPr>
          <p:spPr>
            <a:xfrm>
              <a:off x="2284942" y="970967"/>
              <a:ext cx="13229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Australia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BBE511-0A8E-B3C1-E598-77B6E97B0919}"/>
                </a:ext>
              </a:extLst>
            </p:cNvPr>
            <p:cNvSpPr txBox="1"/>
            <p:nvPr/>
          </p:nvSpPr>
          <p:spPr>
            <a:xfrm>
              <a:off x="9097944" y="997858"/>
              <a:ext cx="13229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Japan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74EBCD9-5920-D3C0-DD47-C4F1260C4DD1}"/>
              </a:ext>
            </a:extLst>
          </p:cNvPr>
          <p:cNvSpPr txBox="1"/>
          <p:nvPr/>
        </p:nvSpPr>
        <p:spPr>
          <a:xfrm>
            <a:off x="1462059" y="2106495"/>
            <a:ext cx="34147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Top 10 features:</a:t>
            </a:r>
          </a:p>
          <a:p>
            <a:pPr algn="ctr"/>
            <a:r>
              <a:rPr lang="en-US" dirty="0"/>
              <a:t>LE;HDI;ER;RD;HDBRIP;H;FTUELT;LSS;NAB.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9AEDE1-3AC5-8201-4114-25E4AF6F65A1}"/>
              </a:ext>
            </a:extLst>
          </p:cNvPr>
          <p:cNvSpPr txBox="1"/>
          <p:nvPr/>
        </p:nvSpPr>
        <p:spPr>
          <a:xfrm>
            <a:off x="7722483" y="2053561"/>
            <a:ext cx="39695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Top 10 features:</a:t>
            </a:r>
          </a:p>
          <a:p>
            <a:pPr algn="ctr"/>
            <a:r>
              <a:rPr lang="en-US" dirty="0"/>
              <a:t>EAP;H;LE;NEET;NAB;HA;GWG;SS;RD;FSAN.</a:t>
            </a:r>
          </a:p>
        </p:txBody>
      </p:sp>
    </p:spTree>
    <p:extLst>
      <p:ext uri="{BB962C8B-B14F-4D97-AF65-F5344CB8AC3E}">
        <p14:creationId xmlns:p14="http://schemas.microsoft.com/office/powerpoint/2010/main" val="3405525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21F61-43AC-3A4E-3A61-E3C72D924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973" y="8673"/>
            <a:ext cx="10275498" cy="670043"/>
          </a:xfrm>
        </p:spPr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A8B93F-3BC0-561B-10E3-03FCDE716005}"/>
              </a:ext>
            </a:extLst>
          </p:cNvPr>
          <p:cNvSpPr txBox="1"/>
          <p:nvPr/>
        </p:nvSpPr>
        <p:spPr>
          <a:xfrm>
            <a:off x="107614" y="6333237"/>
            <a:ext cx="4788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Team#1 Ajay Kumar and Khawar Shehzad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0EE4069-A7C2-7FEA-D4B4-0F16EB2B0A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018018"/>
              </p:ext>
            </p:extLst>
          </p:nvPr>
        </p:nvGraphicFramePr>
        <p:xfrm>
          <a:off x="710803" y="703240"/>
          <a:ext cx="10770394" cy="25663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9275">
                  <a:extLst>
                    <a:ext uri="{9D8B030D-6E8A-4147-A177-3AD203B41FA5}">
                      <a16:colId xmlns:a16="http://schemas.microsoft.com/office/drawing/2014/main" val="651714726"/>
                    </a:ext>
                  </a:extLst>
                </a:gridCol>
                <a:gridCol w="5782141">
                  <a:extLst>
                    <a:ext uri="{9D8B030D-6E8A-4147-A177-3AD203B41FA5}">
                      <a16:colId xmlns:a16="http://schemas.microsoft.com/office/drawing/2014/main" val="996857749"/>
                    </a:ext>
                  </a:extLst>
                </a:gridCol>
                <a:gridCol w="3238978">
                  <a:extLst>
                    <a:ext uri="{9D8B030D-6E8A-4147-A177-3AD203B41FA5}">
                      <a16:colId xmlns:a16="http://schemas.microsoft.com/office/drawing/2014/main" val="2958458404"/>
                    </a:ext>
                  </a:extLst>
                </a:gridCol>
              </a:tblGrid>
              <a:tr h="41928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COEFF_FEATURE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92301"/>
                  </a:ext>
                </a:extLst>
              </a:tr>
              <a:tr h="53676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United States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AWLNS, HA, MNW, HDI, AAGE, TANS, TO, TANS,TO, HDI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HO, HCO, NEET, EAP, AAGE, HA, H, GWG, HDBRIP, PHWAB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752338"/>
                  </a:ext>
                </a:extLst>
              </a:tr>
              <a:tr h="53676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Australia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ELFA, TWHSD, HIAH, MNW, LE, HDI, ER, AAGE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LE, HDI, ER, RD, HDBRIP, H, FTUELT, LSS, NAB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849457"/>
                  </a:ext>
                </a:extLst>
              </a:tr>
              <a:tr h="53676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Japan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RD, H, FTUELT, NEET, GWG, VT, JS, MNW, TSISI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EAP, H, LE, NEET, NAB, HA, GWG, SS, RD, FSAN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307200"/>
                  </a:ext>
                </a:extLst>
              </a:tr>
              <a:tr h="53676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Global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AWLNS, HA, MNW, AAGE, TANS, TO, TALS,TO, HDI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HDI, PH+, H, LE, AAGE, HA, LHWPW, NEET, LTUR, 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00955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82F1190-221C-E774-E08D-2786CA3B86B2}"/>
              </a:ext>
            </a:extLst>
          </p:cNvPr>
          <p:cNvCxnSpPr/>
          <p:nvPr/>
        </p:nvCxnSpPr>
        <p:spPr>
          <a:xfrm>
            <a:off x="5838825" y="3269573"/>
            <a:ext cx="0" cy="359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BB0E5A4-FDBE-DCF0-B582-6C84060F1D02}"/>
              </a:ext>
            </a:extLst>
          </p:cNvPr>
          <p:cNvSpPr txBox="1"/>
          <p:nvPr/>
        </p:nvSpPr>
        <p:spPr>
          <a:xfrm>
            <a:off x="499973" y="3588428"/>
            <a:ext cx="1122759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 the conclusion table, we can conclude that combination of </a:t>
            </a:r>
            <a:r>
              <a:rPr lang="en-US" b="1" dirty="0"/>
              <a:t>AWLNS</a:t>
            </a:r>
            <a:r>
              <a:rPr lang="en-US" dirty="0"/>
              <a:t>: Adults with Low Numeracy Skills, </a:t>
            </a:r>
            <a:r>
              <a:rPr lang="en-US" b="1" dirty="0"/>
              <a:t>HA</a:t>
            </a:r>
            <a:r>
              <a:rPr lang="en-US" dirty="0"/>
              <a:t>: Housing Affordability, </a:t>
            </a:r>
            <a:r>
              <a:rPr lang="en-US" b="1" dirty="0"/>
              <a:t>MNW</a:t>
            </a:r>
            <a:r>
              <a:rPr lang="en-US" dirty="0"/>
              <a:t>: Median Net Wealth, </a:t>
            </a:r>
            <a:r>
              <a:rPr lang="en-US" b="1" dirty="0"/>
              <a:t>HDI</a:t>
            </a:r>
            <a:r>
              <a:rPr lang="en-US" dirty="0"/>
              <a:t>: Household Disposable Income, </a:t>
            </a:r>
            <a:r>
              <a:rPr lang="en-US" b="1" dirty="0"/>
              <a:t>AAGE</a:t>
            </a:r>
            <a:r>
              <a:rPr lang="en-US" dirty="0"/>
              <a:t>: Average Annual Gross Earnings, </a:t>
            </a:r>
            <a:r>
              <a:rPr lang="en-US" b="1" dirty="0"/>
              <a:t>TANS</a:t>
            </a:r>
            <a:r>
              <a:rPr lang="en-US" dirty="0"/>
              <a:t>: Top Adult Numeracy Scores, </a:t>
            </a:r>
            <a:r>
              <a:rPr lang="en-US" b="1" dirty="0"/>
              <a:t>TO</a:t>
            </a:r>
            <a:r>
              <a:rPr lang="en-US" dirty="0"/>
              <a:t>: Time Off, causes the increase in high suicide rates along years.  </a:t>
            </a:r>
          </a:p>
          <a:p>
            <a:r>
              <a:rPr lang="en-US" dirty="0"/>
              <a:t>Japan has suicide rate due to, </a:t>
            </a:r>
            <a:r>
              <a:rPr lang="en-US" b="1" dirty="0"/>
              <a:t>RD</a:t>
            </a:r>
            <a:r>
              <a:rPr lang="en-US" dirty="0"/>
              <a:t>: Road Deaths, </a:t>
            </a:r>
            <a:r>
              <a:rPr lang="en-US" b="1" dirty="0"/>
              <a:t>H:</a:t>
            </a:r>
            <a:r>
              <a:rPr lang="en-US" dirty="0"/>
              <a:t> Homicides, </a:t>
            </a:r>
            <a:r>
              <a:rPr lang="en-US" b="1" dirty="0"/>
              <a:t>FTUELT</a:t>
            </a:r>
            <a:r>
              <a:rPr lang="en-US" dirty="0"/>
              <a:t>: Full-time Employees Earning Less Than Two-Thirds of Gross Median Earnings, </a:t>
            </a:r>
            <a:r>
              <a:rPr lang="en-US" b="1" dirty="0"/>
              <a:t>NEET</a:t>
            </a:r>
            <a:r>
              <a:rPr lang="en-US" dirty="0"/>
              <a:t>: Youth Not in Employment, Education, or Training, </a:t>
            </a:r>
            <a:r>
              <a:rPr lang="en-US" b="1" dirty="0"/>
              <a:t>GWG</a:t>
            </a:r>
            <a:r>
              <a:rPr lang="en-US" dirty="0"/>
              <a:t>: Gender Wage Gap, </a:t>
            </a:r>
            <a:r>
              <a:rPr lang="en-US" b="1" dirty="0"/>
              <a:t>VT</a:t>
            </a:r>
            <a:r>
              <a:rPr lang="en-US" dirty="0"/>
              <a:t>: Voter Turnout, </a:t>
            </a:r>
            <a:r>
              <a:rPr lang="en-US" b="1" dirty="0"/>
              <a:t>JS</a:t>
            </a:r>
            <a:r>
              <a:rPr lang="en-US" dirty="0"/>
              <a:t>: Job Strain, </a:t>
            </a:r>
            <a:r>
              <a:rPr lang="en-US" b="1" dirty="0"/>
              <a:t>MNW</a:t>
            </a:r>
            <a:r>
              <a:rPr lang="en-US" dirty="0"/>
              <a:t>: Median Net Wealth, </a:t>
            </a:r>
            <a:r>
              <a:rPr lang="en-US" b="1" dirty="0"/>
              <a:t>TSISI</a:t>
            </a:r>
            <a:r>
              <a:rPr lang="en-US" dirty="0"/>
              <a:t>: Time Spent in Social Interactions.</a:t>
            </a:r>
          </a:p>
        </p:txBody>
      </p:sp>
    </p:spTree>
    <p:extLst>
      <p:ext uri="{BB962C8B-B14F-4D97-AF65-F5344CB8AC3E}">
        <p14:creationId xmlns:p14="http://schemas.microsoft.com/office/powerpoint/2010/main" val="1481121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21F61-43AC-3A4E-3A61-E3C72D924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973" y="8673"/>
            <a:ext cx="10275498" cy="670043"/>
          </a:xfrm>
        </p:spPr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A8B93F-3BC0-561B-10E3-03FCDE716005}"/>
              </a:ext>
            </a:extLst>
          </p:cNvPr>
          <p:cNvSpPr txBox="1"/>
          <p:nvPr/>
        </p:nvSpPr>
        <p:spPr>
          <a:xfrm>
            <a:off x="-9839" y="6498031"/>
            <a:ext cx="4788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Team#1 Ajay Kumar and Khawar Shehzad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E9093C-CECF-1170-E91B-C15029C6BCF5}"/>
              </a:ext>
            </a:extLst>
          </p:cNvPr>
          <p:cNvSpPr txBox="1"/>
          <p:nvPr/>
        </p:nvSpPr>
        <p:spPr>
          <a:xfrm>
            <a:off x="499973" y="494050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Confirmation from articles,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08EDA7-4AE9-3721-C0C4-A416D4DA2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54" y="863382"/>
            <a:ext cx="6081816" cy="50307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424C8D-E461-CFEA-1E84-FD6262E73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409" y="678716"/>
            <a:ext cx="6534245" cy="44997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1C243A-5AB6-6850-C948-5BC5B83C9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397" y="2515359"/>
            <a:ext cx="7197424" cy="41280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58C8C8-3055-7B01-E590-4DBF51F24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179" y="4276164"/>
            <a:ext cx="4434385" cy="223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501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0B757-E37B-9F1B-2F0C-46FC6F395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87" y="127003"/>
            <a:ext cx="10334625" cy="732152"/>
          </a:xfrm>
        </p:spPr>
        <p:txBody>
          <a:bodyPr/>
          <a:lstStyle/>
          <a:p>
            <a:pPr algn="ctr"/>
            <a:r>
              <a:rPr lang="en-US" dirty="0"/>
              <a:t>Code/data availability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C3EB9-1BE9-4D69-E6BC-A764B7FB2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099" y="995363"/>
            <a:ext cx="6346102" cy="48672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F6BDE4-9D59-460F-05D2-BED44AD61390}"/>
              </a:ext>
            </a:extLst>
          </p:cNvPr>
          <p:cNvSpPr txBox="1"/>
          <p:nvPr/>
        </p:nvSpPr>
        <p:spPr>
          <a:xfrm>
            <a:off x="353580" y="2328863"/>
            <a:ext cx="49125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Codes, processed-data category-wise divided ready for model training and testing, ML models' script and results are available at </a:t>
            </a:r>
            <a:r>
              <a:rPr lang="en-US" sz="1800" dirty="0">
                <a:solidFill>
                  <a:schemeClr val="accent2"/>
                </a:solidFill>
              </a:rPr>
              <a:t>https://github.com/ajaykumarmizzou/dshack_mizzou.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4F0BC9-A538-131F-8DE2-C93E1EF3F3E6}"/>
              </a:ext>
            </a:extLst>
          </p:cNvPr>
          <p:cNvSpPr txBox="1"/>
          <p:nvPr/>
        </p:nvSpPr>
        <p:spPr>
          <a:xfrm>
            <a:off x="107614" y="6361665"/>
            <a:ext cx="4788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Team#1 Ajay Kumar and Khawar Shehzad </a:t>
            </a:r>
          </a:p>
        </p:txBody>
      </p:sp>
    </p:spTree>
    <p:extLst>
      <p:ext uri="{BB962C8B-B14F-4D97-AF65-F5344CB8AC3E}">
        <p14:creationId xmlns:p14="http://schemas.microsoft.com/office/powerpoint/2010/main" val="2840217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21F61-43AC-3A4E-3A61-E3C72D924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623" y="312435"/>
            <a:ext cx="10275498" cy="670043"/>
          </a:xfrm>
        </p:spPr>
        <p:txBody>
          <a:bodyPr/>
          <a:lstStyle/>
          <a:p>
            <a:pPr algn="ctr"/>
            <a:r>
              <a:rPr lang="en-US" dirty="0"/>
              <a:t>Thank you very much.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A8B93F-3BC0-561B-10E3-03FCDE716005}"/>
              </a:ext>
            </a:extLst>
          </p:cNvPr>
          <p:cNvSpPr txBox="1"/>
          <p:nvPr/>
        </p:nvSpPr>
        <p:spPr>
          <a:xfrm>
            <a:off x="107614" y="6360899"/>
            <a:ext cx="4788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Team#1 Ajay Kumar and Khawar Shehzad </a:t>
            </a:r>
          </a:p>
        </p:txBody>
      </p:sp>
      <p:pic>
        <p:nvPicPr>
          <p:cNvPr id="3" name="Picture 2" descr="A group of colorful icons">
            <a:extLst>
              <a:ext uri="{FF2B5EF4-FFF2-40B4-BE49-F238E27FC236}">
                <a16:creationId xmlns:a16="http://schemas.microsoft.com/office/drawing/2014/main" id="{6873816C-8258-6781-4B0E-1141B84E5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423" y="3629325"/>
            <a:ext cx="6090802" cy="18837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DD2AFA-61A4-5CE6-A63F-377F804D2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620" y="1138431"/>
            <a:ext cx="4987503" cy="2334941"/>
          </a:xfrm>
          <a:prstGeom prst="rect">
            <a:avLst/>
          </a:prstGeom>
        </p:spPr>
      </p:pic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63FAA7EE-ADD9-892F-BD98-25D53CBFDC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571" y="3429000"/>
            <a:ext cx="3645279" cy="273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90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21F61-43AC-3A4E-3A61-E3C72D924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23" y="0"/>
            <a:ext cx="10275498" cy="670043"/>
          </a:xfrm>
        </p:spPr>
        <p:txBody>
          <a:bodyPr/>
          <a:lstStyle/>
          <a:p>
            <a:pPr algn="ctr"/>
            <a:r>
              <a:rPr lang="en-US" dirty="0"/>
              <a:t>Problem Statement</a:t>
            </a:r>
          </a:p>
        </p:txBody>
      </p:sp>
      <p:sp>
        <p:nvSpPr>
          <p:cNvPr id="3" name="Subtitle 6">
            <a:extLst>
              <a:ext uri="{FF2B5EF4-FFF2-40B4-BE49-F238E27FC236}">
                <a16:creationId xmlns:a16="http://schemas.microsoft.com/office/drawing/2014/main" id="{5F8449B5-1CD8-E5B7-4C66-60BC072772D0}"/>
              </a:ext>
            </a:extLst>
          </p:cNvPr>
          <p:cNvSpPr txBox="1">
            <a:spLocks/>
          </p:cNvSpPr>
          <p:nvPr/>
        </p:nvSpPr>
        <p:spPr>
          <a:xfrm>
            <a:off x="419099" y="733071"/>
            <a:ext cx="11503959" cy="77035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Investigation to find out </a:t>
            </a:r>
            <a:r>
              <a:rPr lang="en-US" dirty="0">
                <a:solidFill>
                  <a:srgbClr val="0070C0"/>
                </a:solidFill>
              </a:rPr>
              <a:t>measures</a:t>
            </a:r>
            <a:r>
              <a:rPr lang="en-US" dirty="0"/>
              <a:t> responsible for </a:t>
            </a:r>
            <a:r>
              <a:rPr lang="en-US" dirty="0">
                <a:solidFill>
                  <a:srgbClr val="FF0000"/>
                </a:solidFill>
              </a:rPr>
              <a:t>suicidal deaths </a:t>
            </a:r>
            <a:r>
              <a:rPr lang="en-US" dirty="0"/>
              <a:t>in USA and comparative analysis with other countries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F055B-F67A-8B4B-0246-01BEA850C38D}"/>
              </a:ext>
            </a:extLst>
          </p:cNvPr>
          <p:cNvSpPr txBox="1"/>
          <p:nvPr/>
        </p:nvSpPr>
        <p:spPr>
          <a:xfrm>
            <a:off x="625286" y="1566445"/>
            <a:ext cx="1109158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As per the World Health Organization (WHO) 2022 report, </a:t>
            </a:r>
            <a:r>
              <a:rPr lang="en-US" dirty="0">
                <a:solidFill>
                  <a:srgbClr val="FF0000"/>
                </a:solidFill>
              </a:rPr>
              <a:t>suicide deaths </a:t>
            </a:r>
            <a:r>
              <a:rPr lang="en-US" dirty="0"/>
              <a:t>is a second major rising concern globally (800k suicides/year) that means one person every 40 seconds.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The reasons for suicide varies for every country due to </a:t>
            </a:r>
            <a:r>
              <a:rPr lang="en-US" dirty="0">
                <a:solidFill>
                  <a:schemeClr val="accent2"/>
                </a:solidFill>
              </a:rPr>
              <a:t>economic factors, mental health challenges, cultural and media influences, access to lethal means</a:t>
            </a:r>
            <a:r>
              <a:rPr lang="en-US" dirty="0"/>
              <a:t> etc.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As per the literature review from 1997 to 2017, the most common reason is </a:t>
            </a:r>
            <a:r>
              <a:rPr lang="en-US" dirty="0">
                <a:solidFill>
                  <a:srgbClr val="FF0000"/>
                </a:solidFill>
              </a:rPr>
              <a:t>legal firearms </a:t>
            </a:r>
            <a:r>
              <a:rPr lang="en-US" dirty="0"/>
              <a:t>in USA.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Suicide death rates in 2021 were highest among American Indian and Alaska Native people, males, and people who live in rural areas.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147221-E9E7-BFF9-65C5-09AE3F666726}"/>
              </a:ext>
            </a:extLst>
          </p:cNvPr>
          <p:cNvSpPr txBox="1"/>
          <p:nvPr/>
        </p:nvSpPr>
        <p:spPr>
          <a:xfrm>
            <a:off x="75078" y="6222602"/>
            <a:ext cx="69162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*Rising deaths due to heart-attack is still a first major concern, worldwide.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2FF9F5F-8EDF-7E3C-D0C3-929212A56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312" y="3343077"/>
            <a:ext cx="3240577" cy="28390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A8BDF4-BEEF-9D2C-19C0-7655F657B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675" y="3450403"/>
            <a:ext cx="3320247" cy="32631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DBB36A-971C-F317-C8DB-CC9BE3F2C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22" y="3663456"/>
            <a:ext cx="5149913" cy="12506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F7C1FB9-86FE-B7E1-E7F1-5A7167B04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453" y="5038200"/>
            <a:ext cx="5420497" cy="9335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6967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21F61-43AC-3A4E-3A61-E3C72D924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973" y="8673"/>
            <a:ext cx="10275498" cy="670043"/>
          </a:xfrm>
        </p:spPr>
        <p:txBody>
          <a:bodyPr/>
          <a:lstStyle/>
          <a:p>
            <a:pPr algn="ctr"/>
            <a:r>
              <a:rPr lang="en-US" dirty="0"/>
              <a:t>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47BC2C-B59C-5705-A4FA-04552E3B2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578" y="1078949"/>
            <a:ext cx="7875319" cy="4063866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8F722A-F7D7-ECA0-5E8D-E7C5AC59AE85}"/>
              </a:ext>
            </a:extLst>
          </p:cNvPr>
          <p:cNvSpPr txBox="1"/>
          <p:nvPr/>
        </p:nvSpPr>
        <p:spPr>
          <a:xfrm>
            <a:off x="264256" y="5386440"/>
            <a:ext cx="11778049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Released data accessed from: </a:t>
            </a:r>
            <a:r>
              <a:rPr lang="en-US" sz="1050" dirty="0"/>
              <a:t>https://data-explorer.oecd.org/</a:t>
            </a:r>
            <a:r>
              <a:rPr lang="en-US" sz="1050" dirty="0" err="1"/>
              <a:t>vis?tm</a:t>
            </a:r>
            <a:r>
              <a:rPr lang="en-US" sz="1050" dirty="0"/>
              <a:t>=how%27s%20life%3F%20well-being&amp;pg=0&amp;hc[Domain]=Subjective%20well-being&amp;snb=11&amp;df[ds]=</a:t>
            </a:r>
            <a:r>
              <a:rPr lang="en-US" sz="1050" dirty="0" err="1"/>
              <a:t>dsDisseminateFinalDMZ&amp;df</a:t>
            </a:r>
            <a:r>
              <a:rPr lang="en-US" sz="1050" dirty="0"/>
              <a:t>[id]=DSD_HSL%40DF_HSL_CWB&amp;df[ag]=</a:t>
            </a:r>
            <a:r>
              <a:rPr lang="en-US" sz="1050" dirty="0" err="1"/>
              <a:t>OECD.WISE.WDP&amp;df</a:t>
            </a:r>
            <a:r>
              <a:rPr lang="en-US" sz="1050" dirty="0"/>
              <a:t>[vs]=1.0&amp;pd=%2C2022&amp;dq=...OLD%2BMID%2BYOUNG%2B_T.F%2BM%2B_T.ISCED11_5T8%2BISCED11_2_3%2BISCED11_1%2B_T.&amp;ly[</a:t>
            </a:r>
            <a:r>
              <a:rPr lang="en-US" sz="1050" dirty="0" err="1"/>
              <a:t>rw</a:t>
            </a:r>
            <a:r>
              <a:rPr lang="en-US" sz="1050" dirty="0"/>
              <a:t>]=</a:t>
            </a:r>
            <a:r>
              <a:rPr lang="en-US" sz="1050" dirty="0" err="1"/>
              <a:t>REF_AREA&amp;ly</a:t>
            </a:r>
            <a:r>
              <a:rPr lang="en-US" sz="1050" dirty="0"/>
              <a:t>[cl]=MEASURE%2CUNIT_MEASURE&amp;to[TIME_PERIOD]=</a:t>
            </a:r>
            <a:r>
              <a:rPr lang="en-US" sz="1050" dirty="0" err="1"/>
              <a:t>false&amp;vw</a:t>
            </a:r>
            <a:r>
              <a:rPr lang="en-US" sz="1050" dirty="0"/>
              <a:t>=</a:t>
            </a:r>
            <a:r>
              <a:rPr lang="en-US" sz="1050" dirty="0" err="1"/>
              <a:t>ov</a:t>
            </a:r>
            <a:endParaRPr lang="en-US" sz="12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E8AECC8-F441-1A11-199F-B2211253B329}"/>
              </a:ext>
            </a:extLst>
          </p:cNvPr>
          <p:cNvSpPr/>
          <p:nvPr/>
        </p:nvSpPr>
        <p:spPr>
          <a:xfrm>
            <a:off x="3613150" y="1979398"/>
            <a:ext cx="330200" cy="18161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C712E09-9180-CBDC-CC38-5811B4930E3F}"/>
              </a:ext>
            </a:extLst>
          </p:cNvPr>
          <p:cNvCxnSpPr/>
          <p:nvPr/>
        </p:nvCxnSpPr>
        <p:spPr>
          <a:xfrm>
            <a:off x="3778250" y="3795498"/>
            <a:ext cx="0" cy="463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2D651C6-87C7-882E-759B-BAE5AA305286}"/>
              </a:ext>
            </a:extLst>
          </p:cNvPr>
          <p:cNvSpPr txBox="1"/>
          <p:nvPr/>
        </p:nvSpPr>
        <p:spPr>
          <a:xfrm>
            <a:off x="3089205" y="4259048"/>
            <a:ext cx="10935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Downloaded whole dataset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3CA997C-7A3C-8787-D456-4679139B18FC}"/>
              </a:ext>
            </a:extLst>
          </p:cNvPr>
          <p:cNvGrpSpPr/>
          <p:nvPr/>
        </p:nvGrpSpPr>
        <p:grpSpPr>
          <a:xfrm>
            <a:off x="29125" y="762276"/>
            <a:ext cx="1801903" cy="3828603"/>
            <a:chOff x="-29059" y="1764594"/>
            <a:chExt cx="1801903" cy="382860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5C30F30-8F62-F8DF-A8E4-1C26AFC89E13}"/>
                </a:ext>
              </a:extLst>
            </p:cNvPr>
            <p:cNvSpPr txBox="1"/>
            <p:nvPr/>
          </p:nvSpPr>
          <p:spPr>
            <a:xfrm>
              <a:off x="147917" y="1764594"/>
              <a:ext cx="1398494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/>
                <a:t>Time-period</a:t>
              </a:r>
              <a:r>
                <a:rPr lang="en-US" sz="1600" dirty="0"/>
                <a:t> ranged from 2004 to 2022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834757-77DF-EB42-BA24-A75101D45AB3}"/>
                </a:ext>
              </a:extLst>
            </p:cNvPr>
            <p:cNvSpPr txBox="1"/>
            <p:nvPr/>
          </p:nvSpPr>
          <p:spPr>
            <a:xfrm>
              <a:off x="172646" y="2644447"/>
              <a:ext cx="1398494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/>
                <a:t>Sex</a:t>
              </a:r>
              <a:r>
                <a:rPr lang="en-US" sz="1600" dirty="0"/>
                <a:t> has three: Male, Female and Total population observations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BD0F76-0EAF-CFC9-528E-2F6896898A10}"/>
                </a:ext>
              </a:extLst>
            </p:cNvPr>
            <p:cNvSpPr txBox="1"/>
            <p:nvPr/>
          </p:nvSpPr>
          <p:spPr>
            <a:xfrm>
              <a:off x="-29059" y="4269758"/>
              <a:ext cx="1801903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/>
                <a:t>Age</a:t>
              </a:r>
              <a:r>
                <a:rPr lang="en-US" sz="1600" dirty="0"/>
                <a:t> categorized into:</a:t>
              </a:r>
            </a:p>
            <a:p>
              <a:pPr algn="ctr"/>
              <a:r>
                <a:rPr lang="en-US" sz="1600" dirty="0"/>
                <a:t>Young, Middle-aged, Old and Total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F441F13-FF3F-0443-CE3F-72E015F159E2}"/>
              </a:ext>
            </a:extLst>
          </p:cNvPr>
          <p:cNvGrpSpPr/>
          <p:nvPr/>
        </p:nvGrpSpPr>
        <p:grpSpPr>
          <a:xfrm>
            <a:off x="9837212" y="856007"/>
            <a:ext cx="2254624" cy="3402014"/>
            <a:chOff x="9874623" y="1566120"/>
            <a:chExt cx="2254624" cy="340201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C39AE9-DCBF-555B-083F-9A665F2D67E0}"/>
                </a:ext>
              </a:extLst>
            </p:cNvPr>
            <p:cNvSpPr txBox="1"/>
            <p:nvPr/>
          </p:nvSpPr>
          <p:spPr>
            <a:xfrm>
              <a:off x="9874623" y="1566120"/>
              <a:ext cx="2254624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/>
                <a:t>Education level </a:t>
              </a:r>
              <a:r>
                <a:rPr lang="en-US" sz="1600" dirty="0"/>
                <a:t>categorized as:</a:t>
              </a:r>
            </a:p>
            <a:p>
              <a:pPr algn="ctr"/>
              <a:r>
                <a:rPr lang="en-US" sz="1600" dirty="0"/>
                <a:t>Primary education, Secondary education, Tertiary education and Total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B75137-AEAD-6875-7474-CCD35C8953D3}"/>
                </a:ext>
              </a:extLst>
            </p:cNvPr>
            <p:cNvSpPr txBox="1"/>
            <p:nvPr/>
          </p:nvSpPr>
          <p:spPr>
            <a:xfrm>
              <a:off x="10088655" y="3220960"/>
              <a:ext cx="182655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/>
                <a:t>Reference area </a:t>
              </a:r>
              <a:r>
                <a:rPr lang="en-US" sz="1600" dirty="0"/>
                <a:t>has 41 countries of data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2A748C-5A06-9168-8126-BF44A9FED2E7}"/>
                </a:ext>
              </a:extLst>
            </p:cNvPr>
            <p:cNvSpPr txBox="1"/>
            <p:nvPr/>
          </p:nvSpPr>
          <p:spPr>
            <a:xfrm>
              <a:off x="10088655" y="4137137"/>
              <a:ext cx="182655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/>
                <a:t>Measure</a:t>
              </a:r>
              <a:r>
                <a:rPr lang="en-US" sz="1600" dirty="0"/>
                <a:t> is  considered as attributes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84D7CB3-A0A4-174B-6A0A-D69BE1595668}"/>
              </a:ext>
            </a:extLst>
          </p:cNvPr>
          <p:cNvSpPr txBox="1"/>
          <p:nvPr/>
        </p:nvSpPr>
        <p:spPr>
          <a:xfrm>
            <a:off x="107614" y="6078266"/>
            <a:ext cx="8045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Chosen outcome</a:t>
            </a:r>
            <a:r>
              <a:rPr lang="en-US" sz="1800" b="1" dirty="0">
                <a:solidFill>
                  <a:schemeClr val="bg1"/>
                </a:solidFill>
              </a:rPr>
              <a:t>: </a:t>
            </a:r>
            <a:r>
              <a:rPr lang="en-US" sz="1800" b="1" dirty="0" err="1">
                <a:solidFill>
                  <a:schemeClr val="bg1"/>
                </a:solidFill>
              </a:rPr>
              <a:t>SAD_Deaths_</a:t>
            </a:r>
            <a:r>
              <a:rPr lang="en-US" b="1" dirty="0" err="1">
                <a:solidFill>
                  <a:schemeClr val="bg1"/>
                </a:solidFill>
              </a:rPr>
              <a:t>Age:total_Sex_Total_Education_Total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A8B93F-3BC0-561B-10E3-03FCDE716005}"/>
              </a:ext>
            </a:extLst>
          </p:cNvPr>
          <p:cNvSpPr txBox="1"/>
          <p:nvPr/>
        </p:nvSpPr>
        <p:spPr>
          <a:xfrm>
            <a:off x="107614" y="6476112"/>
            <a:ext cx="4788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Team#1 Ajay Kumar and Khawar Shehzad </a:t>
            </a:r>
          </a:p>
        </p:txBody>
      </p:sp>
    </p:spTree>
    <p:extLst>
      <p:ext uri="{BB962C8B-B14F-4D97-AF65-F5344CB8AC3E}">
        <p14:creationId xmlns:p14="http://schemas.microsoft.com/office/powerpoint/2010/main" val="1876542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21F61-43AC-3A4E-3A61-E3C72D924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973" y="8673"/>
            <a:ext cx="10275498" cy="670043"/>
          </a:xfrm>
        </p:spPr>
        <p:txBody>
          <a:bodyPr/>
          <a:lstStyle/>
          <a:p>
            <a:pPr algn="ctr"/>
            <a:r>
              <a:rPr lang="en-US" dirty="0"/>
              <a:t>DATASET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4D7CB3-A0A4-174B-6A0A-D69BE1595668}"/>
              </a:ext>
            </a:extLst>
          </p:cNvPr>
          <p:cNvSpPr txBox="1"/>
          <p:nvPr/>
        </p:nvSpPr>
        <p:spPr>
          <a:xfrm>
            <a:off x="107614" y="6078266"/>
            <a:ext cx="8045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Chosen outcome</a:t>
            </a:r>
            <a:r>
              <a:rPr lang="en-US" sz="1800" b="1" dirty="0">
                <a:solidFill>
                  <a:schemeClr val="bg1"/>
                </a:solidFill>
              </a:rPr>
              <a:t>: </a:t>
            </a:r>
            <a:r>
              <a:rPr lang="en-US" sz="1800" b="1" dirty="0" err="1">
                <a:solidFill>
                  <a:schemeClr val="bg1"/>
                </a:solidFill>
              </a:rPr>
              <a:t>SAD_Deaths_</a:t>
            </a:r>
            <a:r>
              <a:rPr lang="en-US" b="1" dirty="0" err="1">
                <a:solidFill>
                  <a:schemeClr val="bg1"/>
                </a:solidFill>
              </a:rPr>
              <a:t>Age:total_Sex_Total_Education_Total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A8B93F-3BC0-561B-10E3-03FCDE716005}"/>
              </a:ext>
            </a:extLst>
          </p:cNvPr>
          <p:cNvSpPr txBox="1"/>
          <p:nvPr/>
        </p:nvSpPr>
        <p:spPr>
          <a:xfrm>
            <a:off x="107614" y="6476112"/>
            <a:ext cx="4788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Team#1 Ajay Kumar and Khawar Shehzad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A94A21-DCFD-F273-205D-4E2B9DBB4405}"/>
              </a:ext>
            </a:extLst>
          </p:cNvPr>
          <p:cNvSpPr txBox="1"/>
          <p:nvPr/>
        </p:nvSpPr>
        <p:spPr>
          <a:xfrm>
            <a:off x="3533887" y="566802"/>
            <a:ext cx="42076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Input variables: </a:t>
            </a:r>
            <a:r>
              <a:rPr lang="en-US" sz="1800" dirty="0"/>
              <a:t>187 features considered </a:t>
            </a:r>
            <a:r>
              <a:rPr lang="en-US" sz="1200" dirty="0"/>
              <a:t>(subfactors not included here) </a:t>
            </a:r>
            <a:endParaRPr lang="en-US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FD0CC6-23C9-E090-E72B-1AF0DA39BF8B}"/>
              </a:ext>
            </a:extLst>
          </p:cNvPr>
          <p:cNvSpPr txBox="1"/>
          <p:nvPr/>
        </p:nvSpPr>
        <p:spPr>
          <a:xfrm>
            <a:off x="107614" y="5664320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*Subfactors includes Age, Education and Sex category.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7D7985-4220-711E-AB1E-43050CC3A439}"/>
              </a:ext>
            </a:extLst>
          </p:cNvPr>
          <p:cNvSpPr txBox="1"/>
          <p:nvPr/>
        </p:nvSpPr>
        <p:spPr>
          <a:xfrm>
            <a:off x="154782" y="1213133"/>
            <a:ext cx="437911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Life satisfaction   LS</a:t>
            </a:r>
          </a:p>
          <a:p>
            <a:r>
              <a:rPr lang="en-US" sz="1200" dirty="0"/>
              <a:t>Long-term unemployment rate  LTUR </a:t>
            </a:r>
          </a:p>
          <a:p>
            <a:r>
              <a:rPr lang="en-US" sz="1200" dirty="0"/>
              <a:t>Voter turnout    VT </a:t>
            </a:r>
          </a:p>
          <a:p>
            <a:r>
              <a:rPr lang="en-US" sz="1200" dirty="0"/>
              <a:t>Youth not in employment, education or training   NEET </a:t>
            </a:r>
          </a:p>
          <a:p>
            <a:r>
              <a:rPr lang="en-US" sz="1200" dirty="0"/>
              <a:t>Perceived health as positive     PH+ </a:t>
            </a:r>
          </a:p>
          <a:p>
            <a:r>
              <a:rPr lang="en-US" sz="1200" dirty="0"/>
              <a:t>Employment rate  ER </a:t>
            </a:r>
          </a:p>
          <a:p>
            <a:r>
              <a:rPr lang="en-US" sz="1200" dirty="0"/>
              <a:t>Long hours in paid work  LHWPW </a:t>
            </a:r>
          </a:p>
          <a:p>
            <a:r>
              <a:rPr lang="en-US" sz="1200" dirty="0"/>
              <a:t>Homicides    H </a:t>
            </a:r>
          </a:p>
          <a:p>
            <a:r>
              <a:rPr lang="en-US" sz="1200" dirty="0"/>
              <a:t>Life expectancy at birth     LE </a:t>
            </a:r>
          </a:p>
          <a:p>
            <a:r>
              <a:rPr lang="en-US" sz="1200" dirty="0"/>
              <a:t>Average annual gross earnings    AAGE </a:t>
            </a:r>
          </a:p>
          <a:p>
            <a:r>
              <a:rPr lang="en-US" sz="1200" dirty="0"/>
              <a:t>Full-time employees earning less than two-thirds of gross median earnings    FTUELT </a:t>
            </a:r>
          </a:p>
          <a:p>
            <a:r>
              <a:rPr lang="en-US" sz="1200" dirty="0"/>
              <a:t>Households and NPISHs net adjusted disposable income per capita  HDI </a:t>
            </a:r>
          </a:p>
          <a:p>
            <a:r>
              <a:rPr lang="en-US" sz="1200" dirty="0"/>
              <a:t>Perceived health as negative     PH</a:t>
            </a:r>
          </a:p>
          <a:p>
            <a:r>
              <a:rPr lang="en-US" sz="1200" dirty="0"/>
              <a:t>Housing affordability    HA </a:t>
            </a:r>
          </a:p>
          <a:p>
            <a:r>
              <a:rPr lang="en-US" sz="1200" dirty="0"/>
              <a:t>Top earnings of full-time employees decile   TEFTED </a:t>
            </a:r>
          </a:p>
          <a:p>
            <a:r>
              <a:rPr lang="en-US" sz="1200" dirty="0"/>
              <a:t>Gender wage gap  GWG </a:t>
            </a:r>
          </a:p>
          <a:p>
            <a:r>
              <a:rPr lang="en-US" sz="1200" dirty="0"/>
              <a:t>Road deaths  RD </a:t>
            </a:r>
          </a:p>
          <a:p>
            <a:r>
              <a:rPr lang="en-US" sz="1200" dirty="0"/>
              <a:t>Job strain   JS </a:t>
            </a:r>
          </a:p>
          <a:p>
            <a:r>
              <a:rPr lang="en-US" sz="1200" dirty="0"/>
              <a:t>Exposed to air pollution     EAP </a:t>
            </a:r>
          </a:p>
          <a:p>
            <a:r>
              <a:rPr lang="en-US" sz="1200" dirty="0"/>
              <a:t>Feeling safe at night    FSAN </a:t>
            </a:r>
          </a:p>
          <a:p>
            <a:r>
              <a:rPr lang="en-US" sz="1200" dirty="0"/>
              <a:t>Negative affect balance  NAB 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D63913-5108-D605-8229-8602A4A18500}"/>
              </a:ext>
            </a:extLst>
          </p:cNvPr>
          <p:cNvSpPr txBox="1"/>
          <p:nvPr/>
        </p:nvSpPr>
        <p:spPr>
          <a:xfrm>
            <a:off x="4298613" y="1213133"/>
            <a:ext cx="400718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Social support   SS </a:t>
            </a:r>
          </a:p>
          <a:p>
            <a:r>
              <a:rPr lang="en-US" sz="1200" dirty="0"/>
              <a:t>Student science skills   SSS </a:t>
            </a:r>
          </a:p>
          <a:p>
            <a:r>
              <a:rPr lang="en-US" sz="1200" dirty="0" err="1"/>
              <a:t>Labour</a:t>
            </a:r>
            <a:r>
              <a:rPr lang="en-US" sz="1200" dirty="0"/>
              <a:t> market insecurity     LMIS </a:t>
            </a:r>
          </a:p>
          <a:p>
            <a:r>
              <a:rPr lang="en-US" sz="1200" dirty="0"/>
              <a:t>Households with internet access at home  HIAH </a:t>
            </a:r>
          </a:p>
          <a:p>
            <a:r>
              <a:rPr lang="en-US" sz="1200" dirty="0"/>
              <a:t>Student reading skills   SRS </a:t>
            </a:r>
          </a:p>
          <a:p>
            <a:r>
              <a:rPr lang="en-US" sz="1200" dirty="0"/>
              <a:t>Time off     TO </a:t>
            </a:r>
          </a:p>
          <a:p>
            <a:r>
              <a:rPr lang="en-US" sz="1200" dirty="0"/>
              <a:t>Time spent in social interactions    TSISI </a:t>
            </a:r>
          </a:p>
          <a:p>
            <a:r>
              <a:rPr lang="en-US" sz="1200" dirty="0"/>
              <a:t>Households living in overcrowded conditions  HO </a:t>
            </a:r>
          </a:p>
          <a:p>
            <a:r>
              <a:rPr lang="en-US" sz="1200" dirty="0"/>
              <a:t>Poor households without access to basic sanitary facilities  PHWABSF </a:t>
            </a:r>
          </a:p>
          <a:p>
            <a:r>
              <a:rPr lang="en-US" sz="1200" dirty="0"/>
              <a:t>Housing cost overburden  HCO </a:t>
            </a:r>
          </a:p>
          <a:p>
            <a:r>
              <a:rPr lang="en-US" sz="1200" dirty="0"/>
              <a:t>Top wealthiest households decile     TWHSD </a:t>
            </a:r>
          </a:p>
          <a:p>
            <a:r>
              <a:rPr lang="en-US" sz="1200" dirty="0"/>
              <a:t>Median net wealth    MNW </a:t>
            </a:r>
          </a:p>
          <a:p>
            <a:r>
              <a:rPr lang="en-US" sz="1200" dirty="0"/>
              <a:t>Adult literacy skills    ALS </a:t>
            </a:r>
          </a:p>
          <a:p>
            <a:r>
              <a:rPr lang="en-US" sz="1200" dirty="0"/>
              <a:t>Having a say in government   HSG </a:t>
            </a:r>
          </a:p>
          <a:p>
            <a:r>
              <a:rPr lang="en-US" sz="1200" dirty="0"/>
              <a:t>Not having a say in government   NHSG </a:t>
            </a:r>
          </a:p>
          <a:p>
            <a:r>
              <a:rPr lang="en-US" sz="1200" dirty="0"/>
              <a:t>Adult numeracy skills    ANS </a:t>
            </a:r>
          </a:p>
          <a:p>
            <a:r>
              <a:rPr lang="en-US" sz="1200" dirty="0"/>
              <a:t>Top adult literacy scores decile     TALS </a:t>
            </a:r>
          </a:p>
          <a:p>
            <a:r>
              <a:rPr lang="en-US" sz="1200" dirty="0"/>
              <a:t>Adults with low numeracy skills  AWLNS </a:t>
            </a:r>
          </a:p>
          <a:p>
            <a:r>
              <a:rPr lang="en-US" sz="1200" dirty="0"/>
              <a:t>Adults with low literacy skills  AWLLS </a:t>
            </a:r>
          </a:p>
          <a:p>
            <a:r>
              <a:rPr lang="en-US" sz="1200" dirty="0"/>
              <a:t>Top adult numeracy scores decile     TANS </a:t>
            </a:r>
          </a:p>
          <a:p>
            <a:r>
              <a:rPr lang="en-US" sz="1200" dirty="0"/>
              <a:t>Household disposable income below the relative income poverty line   HDBRIP </a:t>
            </a:r>
          </a:p>
          <a:p>
            <a:endParaRPr 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F2C523-6280-75E8-F994-8BDAFEA691E2}"/>
              </a:ext>
            </a:extLst>
          </p:cNvPr>
          <p:cNvSpPr txBox="1"/>
          <p:nvPr/>
        </p:nvSpPr>
        <p:spPr>
          <a:xfrm>
            <a:off x="8305800" y="1857792"/>
            <a:ext cx="3324225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Students with low science skills     SWLSS </a:t>
            </a:r>
          </a:p>
          <a:p>
            <a:r>
              <a:rPr lang="en-US" sz="1200" dirty="0"/>
              <a:t>Top science scores decile    TSSD </a:t>
            </a:r>
          </a:p>
          <a:p>
            <a:r>
              <a:rPr lang="en-US" sz="1200" dirty="0"/>
              <a:t>Students with low reading skills     SWLRS </a:t>
            </a:r>
          </a:p>
          <a:p>
            <a:r>
              <a:rPr lang="en-US" sz="1200" dirty="0"/>
              <a:t>Students with low mathematics skills     SWLMS </a:t>
            </a:r>
          </a:p>
          <a:p>
            <a:r>
              <a:rPr lang="en-US" sz="1200" dirty="0"/>
              <a:t>Top reading scores decile    TRSD </a:t>
            </a:r>
          </a:p>
          <a:p>
            <a:r>
              <a:rPr lang="en-US" sz="1200" dirty="0"/>
              <a:t>Gender gap in working hours  GGWH </a:t>
            </a:r>
          </a:p>
          <a:p>
            <a:r>
              <a:rPr lang="en-US" sz="1200" dirty="0"/>
              <a:t>Top mathematics scores decile    TMSD</a:t>
            </a:r>
          </a:p>
          <a:p>
            <a:r>
              <a:rPr lang="en-US" sz="1200" dirty="0"/>
              <a:t>Top average household disposable income quintile     TAHDIQ </a:t>
            </a:r>
          </a:p>
          <a:p>
            <a:r>
              <a:rPr lang="en-US" sz="1200" dirty="0" err="1"/>
              <a:t>Equivalised</a:t>
            </a:r>
            <a:r>
              <a:rPr lang="en-US" sz="1200" dirty="0"/>
              <a:t> liquid financial assets below three months of the annual national relative income poverty line   ELFA </a:t>
            </a:r>
          </a:p>
          <a:p>
            <a:r>
              <a:rPr lang="en-US" sz="1200" dirty="0"/>
              <a:t>Long unpaid working hours    LUWH </a:t>
            </a:r>
          </a:p>
          <a:p>
            <a:r>
              <a:rPr lang="en-US" sz="1200" dirty="0"/>
              <a:t> </a:t>
            </a:r>
          </a:p>
          <a:p>
            <a:br>
              <a:rPr lang="en-US" sz="1200" dirty="0"/>
            </a:br>
            <a:endParaRPr lang="en-US" sz="1200" dirty="0"/>
          </a:p>
          <a:p>
            <a:br>
              <a:rPr lang="en-US" sz="1200" dirty="0"/>
            </a:br>
            <a:endParaRPr 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236805-7B1D-1B66-1E89-9C364585545D}"/>
              </a:ext>
            </a:extLst>
          </p:cNvPr>
          <p:cNvSpPr txBox="1"/>
          <p:nvPr/>
        </p:nvSpPr>
        <p:spPr>
          <a:xfrm>
            <a:off x="9070526" y="925606"/>
            <a:ext cx="15997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/>
              <a:t>SAD_Deaths</a:t>
            </a:r>
            <a:endParaRPr 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B4D4A7-145A-1BE8-E506-85A89A98017C}"/>
              </a:ext>
            </a:extLst>
          </p:cNvPr>
          <p:cNvSpPr txBox="1"/>
          <p:nvPr/>
        </p:nvSpPr>
        <p:spPr>
          <a:xfrm>
            <a:off x="8747217" y="594117"/>
            <a:ext cx="2081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Output variable: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DB4673-BE02-727A-0ABB-DCD6B7AD05C4}"/>
              </a:ext>
            </a:extLst>
          </p:cNvPr>
          <p:cNvSpPr txBox="1"/>
          <p:nvPr/>
        </p:nvSpPr>
        <p:spPr>
          <a:xfrm>
            <a:off x="361742" y="590627"/>
            <a:ext cx="1859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Processed data</a:t>
            </a:r>
          </a:p>
        </p:txBody>
      </p:sp>
    </p:spTree>
    <p:extLst>
      <p:ext uri="{BB962C8B-B14F-4D97-AF65-F5344CB8AC3E}">
        <p14:creationId xmlns:p14="http://schemas.microsoft.com/office/powerpoint/2010/main" val="3326002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21F61-43AC-3A4E-3A61-E3C72D924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973" y="8673"/>
            <a:ext cx="10275498" cy="670043"/>
          </a:xfrm>
        </p:spPr>
        <p:txBody>
          <a:bodyPr/>
          <a:lstStyle/>
          <a:p>
            <a:pPr algn="ctr"/>
            <a:r>
              <a:rPr lang="en-US" dirty="0"/>
              <a:t>Data analysis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A8B93F-3BC0-561B-10E3-03FCDE716005}"/>
              </a:ext>
            </a:extLst>
          </p:cNvPr>
          <p:cNvSpPr txBox="1"/>
          <p:nvPr/>
        </p:nvSpPr>
        <p:spPr>
          <a:xfrm>
            <a:off x="88564" y="6352287"/>
            <a:ext cx="4788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Team#1 Ajay Kumar and Khawar Shehzad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9523110-447A-7B71-5EA6-451D90D8B416}"/>
              </a:ext>
            </a:extLst>
          </p:cNvPr>
          <p:cNvGrpSpPr/>
          <p:nvPr/>
        </p:nvGrpSpPr>
        <p:grpSpPr>
          <a:xfrm>
            <a:off x="88564" y="574121"/>
            <a:ext cx="12014872" cy="5476759"/>
            <a:chOff x="409575" y="254919"/>
            <a:chExt cx="12014872" cy="5476759"/>
          </a:xfrm>
        </p:grpSpPr>
        <p:pic>
          <p:nvPicPr>
            <p:cNvPr id="4" name="Picture 3" descr="A close-up of a colorful pattern">
              <a:extLst>
                <a:ext uri="{FF2B5EF4-FFF2-40B4-BE49-F238E27FC236}">
                  <a16:creationId xmlns:a16="http://schemas.microsoft.com/office/drawing/2014/main" id="{DFDFA205-DF49-FBFD-01D2-2FD28E651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575" y="975561"/>
              <a:ext cx="4476750" cy="44767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58CEB87-F6CD-C774-235B-3FC814EB6DB7}"/>
                </a:ext>
              </a:extLst>
            </p:cNvPr>
            <p:cNvSpPr txBox="1"/>
            <p:nvPr/>
          </p:nvSpPr>
          <p:spPr>
            <a:xfrm>
              <a:off x="1030432" y="871024"/>
              <a:ext cx="323503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Heatmap for trimmed features (~57 features)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B93BCA-E08A-D291-99C4-4A1CF7C1BA3D}"/>
                </a:ext>
              </a:extLst>
            </p:cNvPr>
            <p:cNvSpPr txBox="1"/>
            <p:nvPr/>
          </p:nvSpPr>
          <p:spPr>
            <a:xfrm>
              <a:off x="5057775" y="254919"/>
              <a:ext cx="232909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/>
                <a:t>United States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C421D9-2152-F20D-6106-539E13342D0D}"/>
                </a:ext>
              </a:extLst>
            </p:cNvPr>
            <p:cNvSpPr/>
            <p:nvPr/>
          </p:nvSpPr>
          <p:spPr>
            <a:xfrm>
              <a:off x="3562350" y="1344893"/>
              <a:ext cx="219075" cy="39510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CAF9283-57FF-4B0E-3B5C-F2F4B137734F}"/>
                </a:ext>
              </a:extLst>
            </p:cNvPr>
            <p:cNvCxnSpPr>
              <a:cxnSpLocks/>
            </p:cNvCxnSpPr>
            <p:nvPr/>
          </p:nvCxnSpPr>
          <p:spPr>
            <a:xfrm>
              <a:off x="3781425" y="3259418"/>
              <a:ext cx="12763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15C50AF-DA47-66B2-D616-B58B6409EFA4}"/>
                </a:ext>
              </a:extLst>
            </p:cNvPr>
            <p:cNvGrpSpPr/>
            <p:nvPr/>
          </p:nvGrpSpPr>
          <p:grpSpPr>
            <a:xfrm>
              <a:off x="5057775" y="909114"/>
              <a:ext cx="4343399" cy="4822564"/>
              <a:chOff x="6477002" y="848136"/>
              <a:chExt cx="4343399" cy="4822564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1C374E6-5162-032A-9C23-217EE447CB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77002" y="848136"/>
                <a:ext cx="4343399" cy="4822564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0298278-B414-E026-C0AD-98043AB355D7}"/>
                  </a:ext>
                </a:extLst>
              </p:cNvPr>
              <p:cNvSpPr/>
              <p:nvPr/>
            </p:nvSpPr>
            <p:spPr>
              <a:xfrm>
                <a:off x="6477002" y="848136"/>
                <a:ext cx="184005" cy="444776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6D1561-6CF7-76A5-7A10-19EA70A7AD7B}"/>
                </a:ext>
              </a:extLst>
            </p:cNvPr>
            <p:cNvSpPr txBox="1"/>
            <p:nvPr/>
          </p:nvSpPr>
          <p:spPr>
            <a:xfrm>
              <a:off x="9572624" y="1834217"/>
              <a:ext cx="2851823" cy="35394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/>
                <a:t>AWLNS</a:t>
              </a:r>
              <a:r>
                <a:rPr lang="en-US" sz="1400" dirty="0"/>
                <a:t> – Adults with no numerical skills</a:t>
              </a:r>
            </a:p>
            <a:p>
              <a:r>
                <a:rPr lang="en-US" sz="1400" b="1" dirty="0"/>
                <a:t>HA</a:t>
              </a:r>
              <a:r>
                <a:rPr lang="en-US" sz="1400" dirty="0"/>
                <a:t> – Housing Affordability</a:t>
              </a:r>
            </a:p>
            <a:p>
              <a:r>
                <a:rPr lang="en-US" sz="1400" b="1" dirty="0"/>
                <a:t>MNW</a:t>
              </a:r>
              <a:r>
                <a:rPr lang="en-US" sz="1400" dirty="0"/>
                <a:t> – Median net wealth</a:t>
              </a:r>
            </a:p>
            <a:p>
              <a:r>
                <a:rPr lang="en-US" sz="1400" b="1" dirty="0"/>
                <a:t>HDI</a:t>
              </a:r>
              <a:r>
                <a:rPr lang="en-US" sz="1400" dirty="0"/>
                <a:t> – Households and NPISHs net adjusted disposable income per capita</a:t>
              </a:r>
            </a:p>
            <a:p>
              <a:r>
                <a:rPr lang="en-US" sz="1400" b="1" dirty="0"/>
                <a:t>AAGE</a:t>
              </a:r>
              <a:r>
                <a:rPr lang="en-US" sz="1400" dirty="0"/>
                <a:t> – Annual average gross earnings</a:t>
              </a:r>
            </a:p>
            <a:p>
              <a:r>
                <a:rPr lang="en-US" sz="1400" b="1" dirty="0"/>
                <a:t>TANS</a:t>
              </a:r>
              <a:r>
                <a:rPr lang="en-US" sz="1400" dirty="0"/>
                <a:t> – Top adult numeracy score decile</a:t>
              </a:r>
            </a:p>
            <a:p>
              <a:r>
                <a:rPr lang="en-US" sz="1400" b="1" dirty="0"/>
                <a:t>TO</a:t>
              </a:r>
              <a:r>
                <a:rPr lang="en-US" sz="1400" dirty="0"/>
                <a:t> – Time-off</a:t>
              </a:r>
            </a:p>
            <a:p>
              <a:r>
                <a:rPr lang="en-US" sz="1400" b="1" dirty="0"/>
                <a:t>HDI</a:t>
              </a:r>
              <a:r>
                <a:rPr lang="en-US" sz="1400" dirty="0"/>
                <a:t> – Households and NPISHs net adjusted disposable income per capita</a:t>
              </a:r>
            </a:p>
            <a:p>
              <a:r>
                <a:rPr lang="en-US" sz="1400" b="1" dirty="0"/>
                <a:t>YEAR</a:t>
              </a:r>
              <a:r>
                <a:rPr lang="en-US" sz="1400" dirty="0"/>
                <a:t> – Time period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45FDDC-44C9-BA97-BB72-3C5A1DC16F74}"/>
                </a:ext>
              </a:extLst>
            </p:cNvPr>
            <p:cNvSpPr txBox="1"/>
            <p:nvPr/>
          </p:nvSpPr>
          <p:spPr>
            <a:xfrm>
              <a:off x="9189411" y="883228"/>
              <a:ext cx="3235036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Top measures might be responsible for increase suicides in USA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4665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21F61-43AC-3A4E-3A61-E3C72D924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973" y="8673"/>
            <a:ext cx="10275498" cy="670043"/>
          </a:xfrm>
        </p:spPr>
        <p:txBody>
          <a:bodyPr/>
          <a:lstStyle/>
          <a:p>
            <a:pPr algn="ctr"/>
            <a:r>
              <a:rPr lang="en-US" dirty="0"/>
              <a:t>Data analysis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A8B93F-3BC0-561B-10E3-03FCDE716005}"/>
              </a:ext>
            </a:extLst>
          </p:cNvPr>
          <p:cNvSpPr txBox="1"/>
          <p:nvPr/>
        </p:nvSpPr>
        <p:spPr>
          <a:xfrm>
            <a:off x="88564" y="6352287"/>
            <a:ext cx="4788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Team#1 Ajay Kumar and Khawar Shehzad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155F589-3F1C-0BCC-6BC8-92CEDF2A50AA}"/>
              </a:ext>
            </a:extLst>
          </p:cNvPr>
          <p:cNvGrpSpPr/>
          <p:nvPr/>
        </p:nvGrpSpPr>
        <p:grpSpPr>
          <a:xfrm>
            <a:off x="276225" y="663147"/>
            <a:ext cx="11915775" cy="5247561"/>
            <a:chOff x="409575" y="495410"/>
            <a:chExt cx="12030837" cy="5247561"/>
          </a:xfrm>
        </p:grpSpPr>
        <p:pic>
          <p:nvPicPr>
            <p:cNvPr id="10" name="Picture 9" descr="A close-up of a colorful pattern">
              <a:extLst>
                <a:ext uri="{FF2B5EF4-FFF2-40B4-BE49-F238E27FC236}">
                  <a16:creationId xmlns:a16="http://schemas.microsoft.com/office/drawing/2014/main" id="{E9FFF7C5-7A7A-B0B0-F225-FBF5A297E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575" y="975561"/>
              <a:ext cx="4476750" cy="447675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7C1DA1E-1DC6-A7B9-2CD1-A96E3A34463D}"/>
                </a:ext>
              </a:extLst>
            </p:cNvPr>
            <p:cNvSpPr txBox="1"/>
            <p:nvPr/>
          </p:nvSpPr>
          <p:spPr>
            <a:xfrm>
              <a:off x="962025" y="975561"/>
              <a:ext cx="32350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Heatmap for trimmed features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8F749B-1952-56E5-A8FE-2315C59CA52D}"/>
                </a:ext>
              </a:extLst>
            </p:cNvPr>
            <p:cNvSpPr txBox="1"/>
            <p:nvPr/>
          </p:nvSpPr>
          <p:spPr>
            <a:xfrm>
              <a:off x="5067861" y="495410"/>
              <a:ext cx="232909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/>
                <a:t>Globally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F2387C-212F-4A9B-B416-0FA879824DE4}"/>
                </a:ext>
              </a:extLst>
            </p:cNvPr>
            <p:cNvSpPr/>
            <p:nvPr/>
          </p:nvSpPr>
          <p:spPr>
            <a:xfrm>
              <a:off x="3562350" y="1344893"/>
              <a:ext cx="219075" cy="39510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3B4A24D-479B-99D2-C5BA-643AA21919AF}"/>
                </a:ext>
              </a:extLst>
            </p:cNvPr>
            <p:cNvCxnSpPr>
              <a:cxnSpLocks/>
            </p:cNvCxnSpPr>
            <p:nvPr/>
          </p:nvCxnSpPr>
          <p:spPr>
            <a:xfrm>
              <a:off x="3781425" y="3259418"/>
              <a:ext cx="16573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D4F47C1-CDB9-2A5F-160F-F57A3328ACD1}"/>
                </a:ext>
              </a:extLst>
            </p:cNvPr>
            <p:cNvSpPr txBox="1"/>
            <p:nvPr/>
          </p:nvSpPr>
          <p:spPr>
            <a:xfrm>
              <a:off x="9776504" y="1772653"/>
              <a:ext cx="2223859" cy="39703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/>
                <a:t>AWLNS</a:t>
              </a:r>
              <a:r>
                <a:rPr lang="en-US" sz="1400" dirty="0"/>
                <a:t> – Adults with no numerical skills</a:t>
              </a:r>
            </a:p>
            <a:p>
              <a:r>
                <a:rPr lang="en-US" sz="1400" b="1" dirty="0"/>
                <a:t>TANS</a:t>
              </a:r>
              <a:r>
                <a:rPr lang="en-US" sz="1400" dirty="0"/>
                <a:t> – Top adult numeracy score decile</a:t>
              </a:r>
            </a:p>
            <a:p>
              <a:r>
                <a:rPr lang="en-US" sz="1400" b="1" dirty="0"/>
                <a:t>TALS</a:t>
              </a:r>
              <a:r>
                <a:rPr lang="en-US" sz="1400" dirty="0"/>
                <a:t> – Top adult literacy scores decile </a:t>
              </a:r>
            </a:p>
            <a:p>
              <a:r>
                <a:rPr lang="en-US" sz="1400" b="1" dirty="0"/>
                <a:t>AAGE</a:t>
              </a:r>
              <a:r>
                <a:rPr lang="en-US" sz="1400" dirty="0"/>
                <a:t> – Annual average gross earnings</a:t>
              </a:r>
            </a:p>
            <a:p>
              <a:r>
                <a:rPr lang="en-US" sz="1400" b="1" dirty="0"/>
                <a:t>YEAR</a:t>
              </a:r>
              <a:r>
                <a:rPr lang="en-US" sz="1400" dirty="0"/>
                <a:t> – Time period</a:t>
              </a:r>
            </a:p>
            <a:p>
              <a:r>
                <a:rPr lang="en-US" sz="1400" b="1" dirty="0"/>
                <a:t>HA</a:t>
              </a:r>
              <a:r>
                <a:rPr lang="en-US" sz="1400" dirty="0"/>
                <a:t> – Housing Affordability</a:t>
              </a:r>
            </a:p>
            <a:p>
              <a:r>
                <a:rPr lang="en-US" sz="1400" b="1" dirty="0"/>
                <a:t>MNW</a:t>
              </a:r>
              <a:r>
                <a:rPr lang="en-US" sz="1400" dirty="0"/>
                <a:t> – Median net wealth</a:t>
              </a:r>
            </a:p>
            <a:p>
              <a:r>
                <a:rPr lang="en-US" sz="1400" b="1" dirty="0"/>
                <a:t>TO</a:t>
              </a:r>
              <a:r>
                <a:rPr lang="en-US" sz="1400" dirty="0"/>
                <a:t> – Time-off</a:t>
              </a:r>
            </a:p>
            <a:p>
              <a:r>
                <a:rPr lang="en-US" sz="1400" b="1" strike="sngStrike" dirty="0"/>
                <a:t>HDI</a:t>
              </a:r>
              <a:r>
                <a:rPr lang="en-US" sz="1400" strike="sngStrike" dirty="0"/>
                <a:t> – Households and NPISHs net adjusted disposable income per capita</a:t>
              </a:r>
            </a:p>
          </p:txBody>
        </p:sp>
        <p:pic>
          <p:nvPicPr>
            <p:cNvPr id="20" name="Picture 19" descr="A colorful chart with numbers and letters">
              <a:extLst>
                <a:ext uri="{FF2B5EF4-FFF2-40B4-BE49-F238E27FC236}">
                  <a16:creationId xmlns:a16="http://schemas.microsoft.com/office/drawing/2014/main" id="{F5B69A0B-DD5D-C902-9325-1D65A13F5B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758" t="10296" r="9481" b="3125"/>
            <a:stretch/>
          </p:blipFill>
          <p:spPr>
            <a:xfrm>
              <a:off x="5457453" y="1097480"/>
              <a:ext cx="3879002" cy="410752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0B00FC8-60DC-9246-8DB0-B72FB29A9A80}"/>
                </a:ext>
              </a:extLst>
            </p:cNvPr>
            <p:cNvSpPr txBox="1"/>
            <p:nvPr/>
          </p:nvSpPr>
          <p:spPr>
            <a:xfrm>
              <a:off x="9205376" y="816670"/>
              <a:ext cx="3235036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Top measures might be responsible for increase in suicides globally: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6AC92A7-A048-2B3D-3E74-9520AA7DC05D}"/>
                </a:ext>
              </a:extLst>
            </p:cNvPr>
            <p:cNvSpPr/>
            <p:nvPr/>
          </p:nvSpPr>
          <p:spPr>
            <a:xfrm>
              <a:off x="5438775" y="1126322"/>
              <a:ext cx="210587" cy="407868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Star: 5 Points 22">
              <a:extLst>
                <a:ext uri="{FF2B5EF4-FFF2-40B4-BE49-F238E27FC236}">
                  <a16:creationId xmlns:a16="http://schemas.microsoft.com/office/drawing/2014/main" id="{AC487460-84D7-2283-D49A-6BFE221D71CF}"/>
                </a:ext>
              </a:extLst>
            </p:cNvPr>
            <p:cNvSpPr/>
            <p:nvPr/>
          </p:nvSpPr>
          <p:spPr>
            <a:xfrm>
              <a:off x="10934184" y="2893695"/>
              <a:ext cx="152041" cy="121920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5972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21F61-43AC-3A4E-3A61-E3C72D924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973" y="8673"/>
            <a:ext cx="10275498" cy="670043"/>
          </a:xfrm>
        </p:spPr>
        <p:txBody>
          <a:bodyPr/>
          <a:lstStyle/>
          <a:p>
            <a:pPr algn="ctr"/>
            <a:r>
              <a:rPr lang="en-US" dirty="0"/>
              <a:t>Data analysis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A8B93F-3BC0-561B-10E3-03FCDE716005}"/>
              </a:ext>
            </a:extLst>
          </p:cNvPr>
          <p:cNvSpPr txBox="1"/>
          <p:nvPr/>
        </p:nvSpPr>
        <p:spPr>
          <a:xfrm>
            <a:off x="88564" y="6352287"/>
            <a:ext cx="4788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Team#1 Ajay Kumar and Khawar Shehzad 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7C8683E-8371-DE4E-781B-91E8A8AE7E0E}"/>
              </a:ext>
            </a:extLst>
          </p:cNvPr>
          <p:cNvGrpSpPr/>
          <p:nvPr/>
        </p:nvGrpSpPr>
        <p:grpSpPr>
          <a:xfrm>
            <a:off x="692394" y="783187"/>
            <a:ext cx="10879733" cy="5244101"/>
            <a:chOff x="753982" y="570017"/>
            <a:chExt cx="10879733" cy="524410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8BB9CBA-DB8F-ACC1-E663-3CDBFE33F7C3}"/>
                </a:ext>
              </a:extLst>
            </p:cNvPr>
            <p:cNvSpPr txBox="1"/>
            <p:nvPr/>
          </p:nvSpPr>
          <p:spPr>
            <a:xfrm>
              <a:off x="753983" y="570017"/>
              <a:ext cx="287962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/>
                <a:t>For other countries,</a:t>
              </a:r>
            </a:p>
          </p:txBody>
        </p:sp>
        <p:sp>
          <p:nvSpPr>
            <p:cNvPr id="4" name="Star: 5 Points 3">
              <a:extLst>
                <a:ext uri="{FF2B5EF4-FFF2-40B4-BE49-F238E27FC236}">
                  <a16:creationId xmlns:a16="http://schemas.microsoft.com/office/drawing/2014/main" id="{45E1B9CD-6E23-9368-43D0-B73438DFF201}"/>
                </a:ext>
              </a:extLst>
            </p:cNvPr>
            <p:cNvSpPr/>
            <p:nvPr/>
          </p:nvSpPr>
          <p:spPr>
            <a:xfrm>
              <a:off x="11386673" y="3111649"/>
              <a:ext cx="152041" cy="121920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EB485BD-0C22-6C34-CE11-EC72B0EF7E6A}"/>
                </a:ext>
              </a:extLst>
            </p:cNvPr>
            <p:cNvGrpSpPr/>
            <p:nvPr/>
          </p:nvGrpSpPr>
          <p:grpSpPr>
            <a:xfrm>
              <a:off x="753982" y="1028220"/>
              <a:ext cx="10807212" cy="3963018"/>
              <a:chOff x="225063" y="974431"/>
              <a:chExt cx="10807212" cy="396301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F63A077A-9B0F-234C-D184-535CC8BE7037}"/>
                  </a:ext>
                </a:extLst>
              </p:cNvPr>
              <p:cNvGrpSpPr/>
              <p:nvPr/>
            </p:nvGrpSpPr>
            <p:grpSpPr>
              <a:xfrm>
                <a:off x="225063" y="1023791"/>
                <a:ext cx="3001622" cy="3862626"/>
                <a:chOff x="225063" y="1023791"/>
                <a:chExt cx="3001622" cy="3862626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F0DB1A3F-6A93-832E-11DF-FA8990265D86}"/>
                    </a:ext>
                  </a:extLst>
                </p:cNvPr>
                <p:cNvGrpSpPr/>
                <p:nvPr/>
              </p:nvGrpSpPr>
              <p:grpSpPr>
                <a:xfrm>
                  <a:off x="225063" y="1393123"/>
                  <a:ext cx="3001622" cy="3493294"/>
                  <a:chOff x="225063" y="1393123"/>
                  <a:chExt cx="3001622" cy="3493294"/>
                </a:xfrm>
              </p:grpSpPr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41E261F6-29C6-DE09-6221-0C4646DBFD99}"/>
                      </a:ext>
                    </a:extLst>
                  </p:cNvPr>
                  <p:cNvSpPr txBox="1"/>
                  <p:nvPr/>
                </p:nvSpPr>
                <p:spPr>
                  <a:xfrm>
                    <a:off x="225063" y="4363197"/>
                    <a:ext cx="2879621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/>
                      <a:t>ELFA, TWHSD, HIAH, MNW, YEAR, LE, HDI, ER, AAGE</a:t>
                    </a:r>
                  </a:p>
                </p:txBody>
              </p:sp>
              <p:pic>
                <p:nvPicPr>
                  <p:cNvPr id="32" name="Picture 31" descr="A diagram of a number of data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71A10323-33DC-A6F2-644F-DC8B46CE46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8317" t="9854" r="10707" b="7703"/>
                  <a:stretch/>
                </p:blipFill>
                <p:spPr>
                  <a:xfrm>
                    <a:off x="259367" y="1393123"/>
                    <a:ext cx="2967318" cy="302110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9A604B1-BBE3-8F32-41FC-A5D91EB60B51}"/>
                    </a:ext>
                  </a:extLst>
                </p:cNvPr>
                <p:cNvSpPr txBox="1"/>
                <p:nvPr/>
              </p:nvSpPr>
              <p:spPr>
                <a:xfrm>
                  <a:off x="968189" y="1023791"/>
                  <a:ext cx="11205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dirty="0"/>
                    <a:t>Australia</a:t>
                  </a:r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89DF3A1E-8DB9-8473-1AC7-B60C776BF61C}"/>
                  </a:ext>
                </a:extLst>
              </p:cNvPr>
              <p:cNvGrpSpPr/>
              <p:nvPr/>
            </p:nvGrpSpPr>
            <p:grpSpPr>
              <a:xfrm>
                <a:off x="4137154" y="1023791"/>
                <a:ext cx="2951338" cy="3913658"/>
                <a:chOff x="4137154" y="1023791"/>
                <a:chExt cx="2951338" cy="3913658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D0B207B6-26B7-00E7-B7F6-3CAC0C6CFEC0}"/>
                    </a:ext>
                  </a:extLst>
                </p:cNvPr>
                <p:cNvGrpSpPr/>
                <p:nvPr/>
              </p:nvGrpSpPr>
              <p:grpSpPr>
                <a:xfrm>
                  <a:off x="4208872" y="1023791"/>
                  <a:ext cx="2879620" cy="3333958"/>
                  <a:chOff x="551332" y="1176191"/>
                  <a:chExt cx="2879620" cy="3333958"/>
                </a:xfrm>
              </p:grpSpPr>
              <p:pic>
                <p:nvPicPr>
                  <p:cNvPr id="26" name="Picture 25">
                    <a:extLst>
                      <a:ext uri="{FF2B5EF4-FFF2-40B4-BE49-F238E27FC236}">
                        <a16:creationId xmlns:a16="http://schemas.microsoft.com/office/drawing/2014/main" id="{28C3A839-2CA9-342E-7083-D7951EE976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9495" t="9673" r="10089" b="7538"/>
                  <a:stretch/>
                </p:blipFill>
                <p:spPr>
                  <a:xfrm>
                    <a:off x="551332" y="1545523"/>
                    <a:ext cx="2879620" cy="2964626"/>
                  </a:xfrm>
                  <a:prstGeom prst="rect">
                    <a:avLst/>
                  </a:prstGeom>
                </p:spPr>
              </p:pic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A52B86B4-3108-F843-C7AA-9FAE3DD7AE29}"/>
                      </a:ext>
                    </a:extLst>
                  </p:cNvPr>
                  <p:cNvSpPr txBox="1"/>
                  <p:nvPr/>
                </p:nvSpPr>
                <p:spPr>
                  <a:xfrm>
                    <a:off x="1483356" y="1176191"/>
                    <a:ext cx="112058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dirty="0"/>
                      <a:t>Japan</a:t>
                    </a:r>
                  </a:p>
                </p:txBody>
              </p:sp>
            </p:grp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FF49128-1015-74F1-BA28-E20EC1817756}"/>
                    </a:ext>
                  </a:extLst>
                </p:cNvPr>
                <p:cNvSpPr txBox="1"/>
                <p:nvPr/>
              </p:nvSpPr>
              <p:spPr>
                <a:xfrm>
                  <a:off x="4137154" y="4414229"/>
                  <a:ext cx="2879621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dirty="0"/>
                    <a:t>RD, H, FTUELT, NEET, GWG, VT, JS, MNW, TSISI</a:t>
                  </a: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48D6BDA-A29E-A410-AD64-C04E8241AE3F}"/>
                  </a:ext>
                </a:extLst>
              </p:cNvPr>
              <p:cNvGrpSpPr/>
              <p:nvPr/>
            </p:nvGrpSpPr>
            <p:grpSpPr>
              <a:xfrm>
                <a:off x="8097954" y="974431"/>
                <a:ext cx="2934321" cy="3747575"/>
                <a:chOff x="8097954" y="974431"/>
                <a:chExt cx="2934321" cy="3747575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85696F9F-B973-1CB1-02C6-F7F0AC0022E9}"/>
                    </a:ext>
                  </a:extLst>
                </p:cNvPr>
                <p:cNvGrpSpPr/>
                <p:nvPr/>
              </p:nvGrpSpPr>
              <p:grpSpPr>
                <a:xfrm>
                  <a:off x="8175695" y="974431"/>
                  <a:ext cx="2856580" cy="3379431"/>
                  <a:chOff x="383304" y="1176191"/>
                  <a:chExt cx="2721328" cy="3171692"/>
                </a:xfrm>
              </p:grpSpPr>
              <p:pic>
                <p:nvPicPr>
                  <p:cNvPr id="13" name="Picture 12">
                    <a:extLst>
                      <a:ext uri="{FF2B5EF4-FFF2-40B4-BE49-F238E27FC236}">
                        <a16:creationId xmlns:a16="http://schemas.microsoft.com/office/drawing/2014/main" id="{998F598B-CB93-742A-CFCC-7415AABEB42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9183" t="10860" r="9974" b="7240"/>
                  <a:stretch/>
                </p:blipFill>
                <p:spPr>
                  <a:xfrm>
                    <a:off x="383304" y="1590997"/>
                    <a:ext cx="2721328" cy="2756886"/>
                  </a:xfrm>
                  <a:prstGeom prst="rect">
                    <a:avLst/>
                  </a:prstGeom>
                </p:spPr>
              </p:pic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B6A9AC6D-EC53-2874-CDB0-9929D202613E}"/>
                      </a:ext>
                    </a:extLst>
                  </p:cNvPr>
                  <p:cNvSpPr txBox="1"/>
                  <p:nvPr/>
                </p:nvSpPr>
                <p:spPr>
                  <a:xfrm>
                    <a:off x="1120589" y="1176191"/>
                    <a:ext cx="1120588" cy="34662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dirty="0"/>
                      <a:t>Germany</a:t>
                    </a:r>
                  </a:p>
                </p:txBody>
              </p:sp>
            </p:grp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53E82C1-4B0C-2E8D-DB90-B4A5859B6548}"/>
                    </a:ext>
                  </a:extLst>
                </p:cNvPr>
                <p:cNvSpPr txBox="1"/>
                <p:nvPr/>
              </p:nvSpPr>
              <p:spPr>
                <a:xfrm>
                  <a:off x="8097954" y="4414229"/>
                  <a:ext cx="2879621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dirty="0"/>
                    <a:t>ER, LHWPW, VT, EAP, TEFTED</a:t>
                  </a:r>
                </a:p>
              </p:txBody>
            </p:sp>
          </p:grp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4F413FD-DE71-E2DF-769E-21C8079D24DC}"/>
                </a:ext>
              </a:extLst>
            </p:cNvPr>
            <p:cNvSpPr txBox="1"/>
            <p:nvPr/>
          </p:nvSpPr>
          <p:spPr>
            <a:xfrm>
              <a:off x="753982" y="4860011"/>
              <a:ext cx="3001622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800" b="1" dirty="0"/>
                <a:t>ELFA</a:t>
              </a:r>
              <a:r>
                <a:rPr lang="en-US" sz="800" dirty="0"/>
                <a:t>: Equivalized liquid financial assets below three months of the annual national relative income poverty line; </a:t>
              </a:r>
              <a:r>
                <a:rPr lang="en-US" sz="800" b="1" dirty="0"/>
                <a:t>TWHSD</a:t>
              </a:r>
              <a:r>
                <a:rPr lang="en-US" sz="800" dirty="0"/>
                <a:t>: Top wealthiest households' decile; </a:t>
              </a:r>
              <a:r>
                <a:rPr lang="en-US" sz="800" b="1" dirty="0"/>
                <a:t>HIAH</a:t>
              </a:r>
              <a:r>
                <a:rPr lang="en-US" sz="800" dirty="0"/>
                <a:t>: Households with internet access at home; </a:t>
              </a:r>
              <a:r>
                <a:rPr lang="en-US" sz="800" b="1" dirty="0"/>
                <a:t>MNW</a:t>
              </a:r>
              <a:r>
                <a:rPr lang="en-US" sz="800" dirty="0"/>
                <a:t>: Median net wealth; </a:t>
              </a:r>
              <a:r>
                <a:rPr lang="en-US" sz="800" b="1" dirty="0"/>
                <a:t>YEAR</a:t>
              </a:r>
              <a:r>
                <a:rPr lang="en-US" sz="800" dirty="0"/>
                <a:t>: Time-period; </a:t>
              </a:r>
              <a:r>
                <a:rPr lang="en-US" sz="800" b="1" dirty="0"/>
                <a:t>LE</a:t>
              </a:r>
              <a:r>
                <a:rPr lang="en-US" sz="800" dirty="0"/>
                <a:t>: Life expectancy at birth; </a:t>
              </a:r>
              <a:r>
                <a:rPr lang="en-US" sz="800" b="1" dirty="0"/>
                <a:t>HDI</a:t>
              </a:r>
              <a:r>
                <a:rPr lang="en-US" sz="800" dirty="0"/>
                <a:t>: Households and NPISHs net adjusted disposable income per capita; </a:t>
              </a:r>
              <a:r>
                <a:rPr lang="en-US" sz="800" b="1" dirty="0"/>
                <a:t>ER</a:t>
              </a:r>
              <a:r>
                <a:rPr lang="en-US" sz="800" dirty="0"/>
                <a:t>: Employment rate;  </a:t>
              </a:r>
              <a:r>
                <a:rPr lang="en-US" sz="800" b="1" dirty="0"/>
                <a:t>AAGE</a:t>
              </a:r>
              <a:r>
                <a:rPr lang="en-US" sz="800" dirty="0"/>
                <a:t>: Average annual gross earnings.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D67ADF-DB90-119C-D8FB-725697071306}"/>
                </a:ext>
              </a:extLst>
            </p:cNvPr>
            <p:cNvSpPr txBox="1"/>
            <p:nvPr/>
          </p:nvSpPr>
          <p:spPr>
            <a:xfrm>
              <a:off x="4544072" y="4928244"/>
              <a:ext cx="300162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800" b="1" dirty="0"/>
                <a:t>RD:</a:t>
              </a:r>
              <a:r>
                <a:rPr lang="en-US" sz="800" dirty="0"/>
                <a:t> Road deaths; </a:t>
              </a:r>
              <a:r>
                <a:rPr lang="en-US" sz="800" b="1" dirty="0"/>
                <a:t>H</a:t>
              </a:r>
              <a:r>
                <a:rPr lang="en-US" sz="800" dirty="0"/>
                <a:t>: Homicides; </a:t>
              </a:r>
              <a:r>
                <a:rPr lang="en-US" sz="800" b="1" dirty="0"/>
                <a:t>FTUELT</a:t>
              </a:r>
              <a:r>
                <a:rPr lang="en-US" sz="800" dirty="0"/>
                <a:t>: Full-time employees earning less than two-thirds of gross median earnings; </a:t>
              </a:r>
              <a:r>
                <a:rPr lang="en-US" sz="800" b="1" dirty="0"/>
                <a:t>NEET</a:t>
              </a:r>
              <a:r>
                <a:rPr lang="en-US" sz="800" dirty="0"/>
                <a:t>: Youth not in employment, education or training; </a:t>
              </a:r>
              <a:r>
                <a:rPr lang="en-US" sz="800" b="1" dirty="0"/>
                <a:t>GWG</a:t>
              </a:r>
              <a:r>
                <a:rPr lang="en-US" sz="800" dirty="0"/>
                <a:t>: Gender wage gap; </a:t>
              </a:r>
            </a:p>
            <a:p>
              <a:pPr algn="just"/>
              <a:r>
                <a:rPr lang="en-US" sz="800" dirty="0"/>
                <a:t>Voter turnout; </a:t>
              </a:r>
              <a:r>
                <a:rPr lang="en-US" sz="800" b="1" dirty="0"/>
                <a:t>JS</a:t>
              </a:r>
              <a:r>
                <a:rPr lang="en-US" sz="800" dirty="0"/>
                <a:t>: Job strain; </a:t>
              </a:r>
              <a:r>
                <a:rPr lang="en-US" sz="800" b="1" dirty="0"/>
                <a:t>MNW</a:t>
              </a:r>
              <a:r>
                <a:rPr lang="en-US" sz="800" dirty="0"/>
                <a:t>: Median net wealth; </a:t>
              </a:r>
              <a:r>
                <a:rPr lang="en-US" sz="800" b="1" dirty="0"/>
                <a:t>TSISI</a:t>
              </a:r>
              <a:r>
                <a:rPr lang="en-US" sz="800" dirty="0"/>
                <a:t>: Time spent in social interactions; </a:t>
              </a:r>
              <a:r>
                <a:rPr lang="en-US" sz="800" b="1" dirty="0"/>
                <a:t>VT</a:t>
              </a:r>
              <a:r>
                <a:rPr lang="en-US" sz="800" dirty="0"/>
                <a:t>: Voter turnout.</a:t>
              </a:r>
            </a:p>
            <a:p>
              <a:pPr algn="just"/>
              <a:r>
                <a:rPr lang="en-US" sz="800" dirty="0"/>
                <a:t>   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BF0F2D1-706E-F829-130B-B0FF5D6249CB}"/>
                </a:ext>
              </a:extLst>
            </p:cNvPr>
            <p:cNvSpPr txBox="1"/>
            <p:nvPr/>
          </p:nvSpPr>
          <p:spPr>
            <a:xfrm>
              <a:off x="8632093" y="4775795"/>
              <a:ext cx="300162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800" b="1" dirty="0"/>
                <a:t>ER</a:t>
              </a:r>
              <a:r>
                <a:rPr lang="en-US" sz="800" dirty="0"/>
                <a:t>: Employment rate; LHWPW: Long hours in paid work; VT: Voter turnout; EAP: Exposed to air pollution; TEFTED: Top earnings of full-time employees' decile.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5541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21F61-43AC-3A4E-3A61-E3C72D924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973" y="8673"/>
            <a:ext cx="10275498" cy="670043"/>
          </a:xfrm>
        </p:spPr>
        <p:txBody>
          <a:bodyPr/>
          <a:lstStyle/>
          <a:p>
            <a:pPr algn="ctr"/>
            <a:r>
              <a:rPr lang="en-US" dirty="0"/>
              <a:t>Models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A8B93F-3BC0-561B-10E3-03FCDE716005}"/>
              </a:ext>
            </a:extLst>
          </p:cNvPr>
          <p:cNvSpPr txBox="1"/>
          <p:nvPr/>
        </p:nvSpPr>
        <p:spPr>
          <a:xfrm>
            <a:off x="117139" y="6283285"/>
            <a:ext cx="4788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Team#1 Ajay Kumar and Khawar Shehzad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4D4180-BFFA-3BCB-2478-46CA45D5CF3F}"/>
              </a:ext>
            </a:extLst>
          </p:cNvPr>
          <p:cNvSpPr txBox="1"/>
          <p:nvPr/>
        </p:nvSpPr>
        <p:spPr>
          <a:xfrm>
            <a:off x="421339" y="725527"/>
            <a:ext cx="97267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Compared among different models to predict </a:t>
            </a:r>
            <a:r>
              <a:rPr lang="en-US" b="1" dirty="0" err="1">
                <a:solidFill>
                  <a:srgbClr val="FF0000"/>
                </a:solidFill>
              </a:rPr>
              <a:t>SAD_death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outcome from trimmed attributes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E91C4-D1A9-0017-662A-6FC3819F0E38}"/>
              </a:ext>
            </a:extLst>
          </p:cNvPr>
          <p:cNvSpPr txBox="1"/>
          <p:nvPr/>
        </p:nvSpPr>
        <p:spPr>
          <a:xfrm>
            <a:off x="321009" y="5341888"/>
            <a:ext cx="115499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*Trimmed means, we excluded attribute, if Null &gt;20% and used means for filling the null values then performed normalization.</a:t>
            </a:r>
          </a:p>
          <a:p>
            <a:r>
              <a:rPr lang="en-US" sz="1600" dirty="0">
                <a:solidFill>
                  <a:srgbClr val="0070C0"/>
                </a:solidFill>
              </a:rPr>
              <a:t>* Blue </a:t>
            </a:r>
            <a:r>
              <a:rPr lang="en-US" sz="1600" dirty="0"/>
              <a:t>highlighted are maximum value in row.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49A1332-D228-A6DC-18BD-C51E542345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544490"/>
              </p:ext>
            </p:extLst>
          </p:nvPr>
        </p:nvGraphicFramePr>
        <p:xfrm>
          <a:off x="421339" y="2069524"/>
          <a:ext cx="11101295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3434">
                  <a:extLst>
                    <a:ext uri="{9D8B030D-6E8A-4147-A177-3AD203B41FA5}">
                      <a16:colId xmlns:a16="http://schemas.microsoft.com/office/drawing/2014/main" val="1997904571"/>
                    </a:ext>
                  </a:extLst>
                </a:gridCol>
                <a:gridCol w="2141864">
                  <a:extLst>
                    <a:ext uri="{9D8B030D-6E8A-4147-A177-3AD203B41FA5}">
                      <a16:colId xmlns:a16="http://schemas.microsoft.com/office/drawing/2014/main" val="1648754724"/>
                    </a:ext>
                  </a:extLst>
                </a:gridCol>
                <a:gridCol w="1846583">
                  <a:extLst>
                    <a:ext uri="{9D8B030D-6E8A-4147-A177-3AD203B41FA5}">
                      <a16:colId xmlns:a16="http://schemas.microsoft.com/office/drawing/2014/main" val="1053758587"/>
                    </a:ext>
                  </a:extLst>
                </a:gridCol>
                <a:gridCol w="1642546">
                  <a:extLst>
                    <a:ext uri="{9D8B030D-6E8A-4147-A177-3AD203B41FA5}">
                      <a16:colId xmlns:a16="http://schemas.microsoft.com/office/drawing/2014/main" val="1319957861"/>
                    </a:ext>
                  </a:extLst>
                </a:gridCol>
                <a:gridCol w="1823434">
                  <a:extLst>
                    <a:ext uri="{9D8B030D-6E8A-4147-A177-3AD203B41FA5}">
                      <a16:colId xmlns:a16="http://schemas.microsoft.com/office/drawing/2014/main" val="2619334525"/>
                    </a:ext>
                  </a:extLst>
                </a:gridCol>
                <a:gridCol w="1823434">
                  <a:extLst>
                    <a:ext uri="{9D8B030D-6E8A-4147-A177-3AD203B41FA5}">
                      <a16:colId xmlns:a16="http://schemas.microsoft.com/office/drawing/2014/main" val="2558552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SVR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Gradient Boosting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408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United States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 (0.13)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 (0.09)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 (0.09)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 (0.20)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0.98 (0.06)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317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Australia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0.76 (0.12)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 (0.17)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 (0.30)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 (0.14)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 (0.27)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407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Japan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 (0.20)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 (0.19)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0.99 (0.07)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 (0.18)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 (0.18)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705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Germany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 (0.39)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 (0.60)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 (0.48)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 (0.46)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0.91 (0.47)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952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global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 (0.10)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 (0.05)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 (0.07)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 (0.07)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0.95 (0.03)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6691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3843DA-4B97-9BAF-80AB-0E1567C62BED}"/>
              </a:ext>
            </a:extLst>
          </p:cNvPr>
          <p:cNvSpPr txBox="1"/>
          <p:nvPr/>
        </p:nvSpPr>
        <p:spPr>
          <a:xfrm>
            <a:off x="2800348" y="1124514"/>
            <a:ext cx="30289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(Pearson-correlation (RMSE) 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3CA020-A9A8-9A7B-A7C2-7F40ECC8E48B}"/>
              </a:ext>
            </a:extLst>
          </p:cNvPr>
          <p:cNvSpPr txBox="1"/>
          <p:nvPr/>
        </p:nvSpPr>
        <p:spPr>
          <a:xfrm>
            <a:off x="8121967" y="4748079"/>
            <a:ext cx="42986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Gradient boosting working better than others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CD69749-36CB-0F84-4BFC-0198721A1FE5}"/>
              </a:ext>
            </a:extLst>
          </p:cNvPr>
          <p:cNvCxnSpPr/>
          <p:nvPr/>
        </p:nvCxnSpPr>
        <p:spPr>
          <a:xfrm>
            <a:off x="10382250" y="4563804"/>
            <a:ext cx="0" cy="236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286211-A210-39F0-6D93-518EC606A25B}"/>
              </a:ext>
            </a:extLst>
          </p:cNvPr>
          <p:cNvSpPr txBox="1"/>
          <p:nvPr/>
        </p:nvSpPr>
        <p:spPr>
          <a:xfrm>
            <a:off x="1495425" y="1575025"/>
            <a:ext cx="6210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0.84 (0.13)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A15550-EEE4-D5E1-B8E4-7C73B25943BA}"/>
              </a:ext>
            </a:extLst>
          </p:cNvPr>
          <p:cNvCxnSpPr>
            <a:cxnSpLocks/>
          </p:cNvCxnSpPr>
          <p:nvPr/>
        </p:nvCxnSpPr>
        <p:spPr>
          <a:xfrm>
            <a:off x="4314825" y="1428303"/>
            <a:ext cx="0" cy="146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DE84A1B-6EBF-B476-FB47-90C7EB042ADE}"/>
              </a:ext>
            </a:extLst>
          </p:cNvPr>
          <p:cNvCxnSpPr>
            <a:cxnSpLocks/>
          </p:cNvCxnSpPr>
          <p:nvPr/>
        </p:nvCxnSpPr>
        <p:spPr>
          <a:xfrm>
            <a:off x="4905375" y="1428303"/>
            <a:ext cx="0" cy="146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053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21F61-43AC-3A4E-3A61-E3C72D924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973" y="8673"/>
            <a:ext cx="10275498" cy="670043"/>
          </a:xfrm>
        </p:spPr>
        <p:txBody>
          <a:bodyPr/>
          <a:lstStyle/>
          <a:p>
            <a:pPr algn="ctr"/>
            <a:r>
              <a:rPr lang="en-US" dirty="0"/>
              <a:t>Models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A8B93F-3BC0-561B-10E3-03FCDE716005}"/>
              </a:ext>
            </a:extLst>
          </p:cNvPr>
          <p:cNvSpPr txBox="1"/>
          <p:nvPr/>
        </p:nvSpPr>
        <p:spPr>
          <a:xfrm>
            <a:off x="117139" y="6283285"/>
            <a:ext cx="4788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Team#1 Ajay Kumar and Khawar Shehzad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6A15B66-BF02-294D-75AB-98B331B10348}"/>
              </a:ext>
            </a:extLst>
          </p:cNvPr>
          <p:cNvGrpSpPr/>
          <p:nvPr/>
        </p:nvGrpSpPr>
        <p:grpSpPr>
          <a:xfrm>
            <a:off x="285750" y="494050"/>
            <a:ext cx="5724525" cy="5275800"/>
            <a:chOff x="371475" y="464384"/>
            <a:chExt cx="5724525" cy="52758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28471AA-65FE-3CFF-CEFC-D0791BA50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1475" y="863382"/>
              <a:ext cx="5724525" cy="48768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F1CEB12-649A-7120-80E5-5D10602C51E6}"/>
                </a:ext>
              </a:extLst>
            </p:cNvPr>
            <p:cNvSpPr txBox="1"/>
            <p:nvPr/>
          </p:nvSpPr>
          <p:spPr>
            <a:xfrm>
              <a:off x="2511257" y="464384"/>
              <a:ext cx="18679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United States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52C1AEF-3756-24B8-2891-CF6ACD4540F0}"/>
              </a:ext>
            </a:extLst>
          </p:cNvPr>
          <p:cNvGrpSpPr/>
          <p:nvPr/>
        </p:nvGrpSpPr>
        <p:grpSpPr>
          <a:xfrm>
            <a:off x="6691860" y="494050"/>
            <a:ext cx="5374901" cy="5420834"/>
            <a:chOff x="6768060" y="494050"/>
            <a:chExt cx="5374901" cy="542083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701FEC5-A79E-4AF7-8DA2-0CAEDCB49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68060" y="943115"/>
              <a:ext cx="5374901" cy="497176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9E72E52-5E84-06A6-EDC0-0CE42448AFB7}"/>
                </a:ext>
              </a:extLst>
            </p:cNvPr>
            <p:cNvSpPr txBox="1"/>
            <p:nvPr/>
          </p:nvSpPr>
          <p:spPr>
            <a:xfrm>
              <a:off x="8521532" y="494050"/>
              <a:ext cx="18679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Global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19E032F1-081C-AA05-279C-4F640BE82CBB}"/>
              </a:ext>
            </a:extLst>
          </p:cNvPr>
          <p:cNvSpPr/>
          <p:nvPr/>
        </p:nvSpPr>
        <p:spPr>
          <a:xfrm>
            <a:off x="499973" y="5095875"/>
            <a:ext cx="1224052" cy="6739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E2DB0C-B408-4467-D1B8-C6266BCFEBB0}"/>
              </a:ext>
            </a:extLst>
          </p:cNvPr>
          <p:cNvSpPr txBox="1"/>
          <p:nvPr/>
        </p:nvSpPr>
        <p:spPr>
          <a:xfrm>
            <a:off x="2138299" y="1586367"/>
            <a:ext cx="34147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Top 10 features:</a:t>
            </a:r>
          </a:p>
          <a:p>
            <a:pPr algn="ctr"/>
            <a:r>
              <a:rPr lang="en-US" dirty="0"/>
              <a:t>HO;HCO;NEET;EAP;AAGE;HA;H;GWG;HDBRIP;PHWABSF.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7CD70E-F9E8-9C61-DCC2-C2453CA70B0A}"/>
              </a:ext>
            </a:extLst>
          </p:cNvPr>
          <p:cNvSpPr txBox="1"/>
          <p:nvPr/>
        </p:nvSpPr>
        <p:spPr>
          <a:xfrm>
            <a:off x="8369132" y="1443491"/>
            <a:ext cx="29084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Top 10 features:</a:t>
            </a:r>
          </a:p>
          <a:p>
            <a:pPr algn="ctr"/>
            <a:r>
              <a:rPr lang="en-US" dirty="0"/>
              <a:t>HDI;PH+;H;LE;AAGE;HA;LHWPW;NEET;LTUR;ER.</a:t>
            </a:r>
          </a:p>
        </p:txBody>
      </p:sp>
    </p:spTree>
    <p:extLst>
      <p:ext uri="{BB962C8B-B14F-4D97-AF65-F5344CB8AC3E}">
        <p14:creationId xmlns:p14="http://schemas.microsoft.com/office/powerpoint/2010/main" val="144177707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Mizzou 2020">
      <a:dk1>
        <a:srgbClr val="000000"/>
      </a:dk1>
      <a:lt1>
        <a:srgbClr val="FFFFFF"/>
      </a:lt1>
      <a:dk2>
        <a:srgbClr val="8F8883"/>
      </a:dk2>
      <a:lt2>
        <a:srgbClr val="DAD4CC"/>
      </a:lt2>
      <a:accent1>
        <a:srgbClr val="F0B82C"/>
      </a:accent1>
      <a:accent2>
        <a:srgbClr val="1C5E90"/>
      </a:accent2>
      <a:accent3>
        <a:srgbClr val="BD5B2B"/>
      </a:accent3>
      <a:accent4>
        <a:srgbClr val="69901D"/>
      </a:accent4>
      <a:accent5>
        <a:srgbClr val="900000"/>
      </a:accent5>
      <a:accent6>
        <a:srgbClr val="D7D7D7"/>
      </a:accent6>
      <a:hlink>
        <a:srgbClr val="900000"/>
      </a:hlink>
      <a:folHlink>
        <a:srgbClr val="1C5E9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-BrandedTemplate-PowerPoint-4-Standard" id="{6C9332DC-C852-7A40-93B8-B63770FAF61D}" vid="{A3A9240A-8010-9843-AFA9-1BE7A63A684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2BC9B109914D4AB43EC70DBE81BDBA" ma:contentTypeVersion="15" ma:contentTypeDescription="Create a new document." ma:contentTypeScope="" ma:versionID="fb7ef7c9c05a20bff3024771545a04ef">
  <xsd:schema xmlns:xsd="http://www.w3.org/2001/XMLSchema" xmlns:xs="http://www.w3.org/2001/XMLSchema" xmlns:p="http://schemas.microsoft.com/office/2006/metadata/properties" xmlns:ns3="21f8d386-2803-4966-b4b5-91a4aa7e4159" xmlns:ns4="fbcc2238-d649-461a-9017-7bd7c51d1cae" targetNamespace="http://schemas.microsoft.com/office/2006/metadata/properties" ma:root="true" ma:fieldsID="762988f15a078edde3dbe23b206c37ee" ns3:_="" ns4:_="">
    <xsd:import namespace="21f8d386-2803-4966-b4b5-91a4aa7e4159"/>
    <xsd:import namespace="fbcc2238-d649-461a-9017-7bd7c51d1ca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_activity" minOccurs="0"/>
                <xsd:element ref="ns4:MediaServiceOCR" minOccurs="0"/>
                <xsd:element ref="ns4:MediaServiceDateTaken" minOccurs="0"/>
                <xsd:element ref="ns4:MediaServiceObjectDetectorVersions" minOccurs="0"/>
                <xsd:element ref="ns4:MediaLengthInSeconds" minOccurs="0"/>
                <xsd:element ref="ns4:MediaServiceSystemTag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f8d386-2803-4966-b4b5-91a4aa7e415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cc2238-d649-461a-9017-7bd7c51d1c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ServiceObjectDetectorVersions" ma:index="19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bcc2238-d649-461a-9017-7bd7c51d1cae" xsi:nil="true"/>
  </documentManagement>
</p:properties>
</file>

<file path=customXml/itemProps1.xml><?xml version="1.0" encoding="utf-8"?>
<ds:datastoreItem xmlns:ds="http://schemas.openxmlformats.org/officeDocument/2006/customXml" ds:itemID="{6CEA94BB-F601-4C38-8D30-2266EB3F50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251790-1344-406D-B779-0626E33607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1f8d386-2803-4966-b4b5-91a4aa7e4159"/>
    <ds:schemaRef ds:uri="fbcc2238-d649-461a-9017-7bd7c51d1c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4D0C1C6-2C28-4B72-97FF-41BA36B2CBAA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fbcc2238-d649-461a-9017-7bd7c51d1cae"/>
    <ds:schemaRef ds:uri="21f8d386-2803-4966-b4b5-91a4aa7e4159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1811</Words>
  <Application>Microsoft Office PowerPoint</Application>
  <PresentationFormat>Widescreen</PresentationFormat>
  <Paragraphs>214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Arial Black</vt:lpstr>
      <vt:lpstr>Arial Bold</vt:lpstr>
      <vt:lpstr>Calibri</vt:lpstr>
      <vt:lpstr>Calibri Light</vt:lpstr>
      <vt:lpstr>Century Schoolbook</vt:lpstr>
      <vt:lpstr>Wingdings</vt:lpstr>
      <vt:lpstr>1_Office Theme</vt:lpstr>
      <vt:lpstr>2_Office Theme</vt:lpstr>
      <vt:lpstr>Comparative Investigation of Factors Contributing to Suicidal Deaths in the USA and Other Nations</vt:lpstr>
      <vt:lpstr>Problem Statement</vt:lpstr>
      <vt:lpstr>DATASET</vt:lpstr>
      <vt:lpstr>DATASET</vt:lpstr>
      <vt:lpstr>Data analysis</vt:lpstr>
      <vt:lpstr>Data analysis</vt:lpstr>
      <vt:lpstr>Data analysis</vt:lpstr>
      <vt:lpstr>Models</vt:lpstr>
      <vt:lpstr>Models</vt:lpstr>
      <vt:lpstr>Models</vt:lpstr>
      <vt:lpstr>conclusion</vt:lpstr>
      <vt:lpstr>conclusion</vt:lpstr>
      <vt:lpstr>Code/data availability</vt:lpstr>
      <vt:lpstr>Thank you very much.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Comparative Investigation of Factors Contributing to Suicidal Deaths in the USA and Other Nations</dc:title>
  <dc:creator>Kumar, Ajay (MU-Student)</dc:creator>
  <cp:lastModifiedBy>Kumar, Ajay (MU-Student)</cp:lastModifiedBy>
  <cp:revision>2</cp:revision>
  <dcterms:created xsi:type="dcterms:W3CDTF">2024-04-10T19:00:31Z</dcterms:created>
  <dcterms:modified xsi:type="dcterms:W3CDTF">2024-04-10T20:55:26Z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0x010100002BC9B109914D4AB43EC70DBE81BDBA</vt:lpwstr>
  </property>
</Properties>
</file>